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61" r:id="rId2"/>
    <p:sldId id="265" r:id="rId3"/>
    <p:sldId id="325" r:id="rId4"/>
    <p:sldId id="278" r:id="rId5"/>
    <p:sldId id="256" r:id="rId6"/>
    <p:sldId id="301" r:id="rId7"/>
    <p:sldId id="314" r:id="rId8"/>
    <p:sldId id="328" r:id="rId9"/>
    <p:sldId id="333" r:id="rId10"/>
    <p:sldId id="257" r:id="rId11"/>
    <p:sldId id="334" r:id="rId12"/>
    <p:sldId id="330" r:id="rId13"/>
    <p:sldId id="327" r:id="rId14"/>
    <p:sldId id="326" r:id="rId15"/>
    <p:sldId id="318" r:id="rId16"/>
    <p:sldId id="288" r:id="rId17"/>
    <p:sldId id="320" r:id="rId18"/>
    <p:sldId id="321" r:id="rId19"/>
    <p:sldId id="322" r:id="rId20"/>
    <p:sldId id="331" r:id="rId21"/>
    <p:sldId id="316" r:id="rId22"/>
    <p:sldId id="324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973F"/>
    <a:srgbClr val="6EA846"/>
    <a:srgbClr val="75B44A"/>
    <a:srgbClr val="F2F2F2"/>
    <a:srgbClr val="FFC000"/>
    <a:srgbClr val="41719C"/>
    <a:srgbClr val="62983E"/>
    <a:srgbClr val="D9D9D9"/>
    <a:srgbClr val="F8CBAD"/>
    <a:srgbClr val="C5E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3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5FFDA-279B-4C8F-83C2-C3E0E90C7A9D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0E2E0-AC3A-4D9B-9376-09102D66A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379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197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22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9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978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89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231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329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007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311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029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464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E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3E3AD-8EA6-4364-8FFD-3AEFEA719B0A}" type="datetimeFigureOut">
              <a:rPr lang="ko-KR" altLang="en-US" smtClean="0"/>
              <a:t>2020-12-14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338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youtu.be/VbAo6tE2JL4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drive.google.com/u/0/uc?id=1Bp_2OaVwcFOwQ64bNsgJciNnO3wAGUMS&amp;export=downloa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ydreamshine/CrashTime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>
            <a:off x="5827455" y="2560501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>
            <a:off x="5827455" y="2490624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53326" y="3232164"/>
            <a:ext cx="6291679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3200" dirty="0" err="1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CrashTime</a:t>
            </a:r>
            <a:r>
              <a:rPr lang="ko-KR" altLang="en-US" sz="3200" dirty="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 최종보고서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49039" y="3792135"/>
            <a:ext cx="571970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/>
              </a:rPr>
              <a:t>2014180038 </a:t>
            </a:r>
            <a:r>
              <a:rPr lang="ko-KR" altLang="en-US" sz="1600">
                <a:solidFill>
                  <a:schemeClr val="bg1">
                    <a:lumMod val="85000"/>
                  </a:schemeClr>
                </a:solidFill>
                <a:ea typeface="KoPub돋움체 Light"/>
              </a:rPr>
              <a:t>정명준</a:t>
            </a:r>
            <a:endParaRPr lang="en-US" altLang="ko-KR" sz="1600">
              <a:solidFill>
                <a:schemeClr val="bg1">
                  <a:lumMod val="85000"/>
                </a:schemeClr>
              </a:solidFill>
              <a:ea typeface="KoPub돋움체 Light"/>
            </a:endParaRPr>
          </a:p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2015182039 </a:t>
            </a:r>
            <a:r>
              <a:rPr lang="ko-KR" altLang="en-US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조희석</a:t>
            </a:r>
            <a:endParaRPr lang="en-US" altLang="ko-KR" sz="1600">
              <a:solidFill>
                <a:schemeClr val="bg1">
                  <a:lumMod val="85000"/>
                </a:schemeClr>
              </a:solidFill>
              <a:ea typeface="KoPub돋움체 Light" panose="00000300000000000000" pitchFamily="2" charset="-127"/>
            </a:endParaRPr>
          </a:p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2015182051 </a:t>
            </a:r>
            <a:r>
              <a:rPr lang="ko-KR" altLang="en-US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송창호</a:t>
            </a:r>
          </a:p>
        </p:txBody>
      </p:sp>
      <p:sp>
        <p:nvSpPr>
          <p:cNvPr id="2" name="모서리가 둥근 직사각형 1"/>
          <p:cNvSpPr/>
          <p:nvPr/>
        </p:nvSpPr>
        <p:spPr>
          <a:xfrm>
            <a:off x="6064364" y="-9728"/>
            <a:ext cx="83142" cy="246143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13C3F28-B571-4FD4-8CD0-49C38E9DEB9A}"/>
              </a:ext>
            </a:extLst>
          </p:cNvPr>
          <p:cNvGrpSpPr/>
          <p:nvPr/>
        </p:nvGrpSpPr>
        <p:grpSpPr>
          <a:xfrm>
            <a:off x="5349579" y="4757043"/>
            <a:ext cx="1595853" cy="338554"/>
            <a:chOff x="5308009" y="4148244"/>
            <a:chExt cx="1595853" cy="338554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5308009" y="4166333"/>
              <a:ext cx="1595853" cy="302377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24267" y="4148244"/>
              <a:ext cx="13692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게임공학과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6524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50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/>
              </a:rPr>
              <a:t>02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Visual &amp; Sound Effects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343954" y="1972105"/>
            <a:ext cx="363481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ko-KR" altLang="en-US">
                <a:ea typeface="맑은 고딕"/>
              </a:rPr>
              <a:t>f</a:t>
            </a:r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731528" y="2143270"/>
            <a:ext cx="2628263" cy="4001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 algn="ctr">
              <a:defRPr/>
            </a:pP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피격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Effect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구현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ea typeface="KoPub돋움체 Light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954400" y="3685090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953554" y="4156285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2955661" y="3714740"/>
            <a:ext cx="3140186" cy="3871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ko-KR" altLang="en-US" sz="2000">
                <a:solidFill>
                  <a:schemeClr val="bg1"/>
                </a:solidFill>
                <a:ea typeface="KoPub돋움체 Bold"/>
              </a:rPr>
              <a:t>피격 </a:t>
            </a:r>
            <a:r>
              <a:rPr lang="en-US" altLang="ko-KR" sz="2000">
                <a:solidFill>
                  <a:schemeClr val="bg1"/>
                </a:solidFill>
                <a:ea typeface="KoPub돋움체 Bold"/>
              </a:rPr>
              <a:t>Effect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50829" y="4265084"/>
            <a:ext cx="3142446" cy="51069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Particle System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의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Emission, Shape, Rotation over Lifetime 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이용</a:t>
            </a:r>
          </a:p>
        </p:txBody>
      </p:sp>
      <p:pic>
        <p:nvPicPr>
          <p:cNvPr id="52" name="그림 5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141829" y="3191209"/>
            <a:ext cx="2085975" cy="26479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prstClr val="white">
                    <a:lumMod val="65000"/>
                  </a:prst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prstClr val="white">
                  <a:lumMod val="65000"/>
                </a:prst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prstClr val="white">
                    <a:lumMod val="85000"/>
                  </a:prstClr>
                </a:solidFill>
                <a:ea typeface="KoPub돋움체 Bold" panose="00000800000000000000" pitchFamily="2" charset="-127"/>
              </a:rPr>
              <a:t>Visual &amp; Sound Effects</a:t>
            </a:r>
            <a:endParaRPr lang="ko-KR" altLang="en-US" sz="2800">
              <a:solidFill>
                <a:prstClr val="white">
                  <a:lumMod val="85000"/>
                </a:prst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B2B0A2-BBA8-4C3B-8260-B07ED9029E36}"/>
              </a:ext>
            </a:extLst>
          </p:cNvPr>
          <p:cNvSpPr/>
          <p:nvPr/>
        </p:nvSpPr>
        <p:spPr>
          <a:xfrm>
            <a:off x="2343954" y="1972105"/>
            <a:ext cx="4657949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solidFill>
                  <a:prstClr val="white"/>
                </a:solidFill>
              </a:rPr>
              <a:t>f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59E58F-0860-4419-93D9-C80A4A3CE8B7}"/>
              </a:ext>
            </a:extLst>
          </p:cNvPr>
          <p:cNvSpPr txBox="1"/>
          <p:nvPr/>
        </p:nvSpPr>
        <p:spPr>
          <a:xfrm>
            <a:off x="2589493" y="2098880"/>
            <a:ext cx="4160965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000" dirty="0">
                <a:solidFill>
                  <a:prstClr val="black">
                    <a:lumMod val="95000"/>
                    <a:lumOff val="5000"/>
                  </a:prstClr>
                </a:solidFill>
                <a:ea typeface="KoPub돋움체 Light"/>
              </a:rPr>
              <a:t>Muzzle Effect, </a:t>
            </a:r>
            <a:r>
              <a:rPr lang="ko-KR" altLang="en-US" sz="2000" dirty="0">
                <a:solidFill>
                  <a:prstClr val="black">
                    <a:lumMod val="95000"/>
                    <a:lumOff val="5000"/>
                  </a:prstClr>
                </a:solidFill>
                <a:ea typeface="KoPub돋움체 Light"/>
              </a:rPr>
              <a:t>탄 궤적 </a:t>
            </a:r>
            <a:r>
              <a:rPr lang="en-US" altLang="ko-KR" sz="2000" dirty="0" err="1">
                <a:solidFill>
                  <a:prstClr val="black">
                    <a:lumMod val="95000"/>
                    <a:lumOff val="5000"/>
                  </a:prstClr>
                </a:solidFill>
                <a:ea typeface="KoPub돋움체 Light"/>
              </a:rPr>
              <a:t>구현</a:t>
            </a:r>
            <a:endParaRPr lang="en-US" altLang="ko-KR" sz="2000" dirty="0">
              <a:solidFill>
                <a:prstClr val="black">
                  <a:lumMod val="95000"/>
                  <a:lumOff val="5000"/>
                </a:prst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3F0CCA-6A83-441B-A744-1D074EC28E25}"/>
              </a:ext>
            </a:extLst>
          </p:cNvPr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120D0A-5766-408D-AC51-1ADDEFD9DB72}"/>
              </a:ext>
            </a:extLst>
          </p:cNvPr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CC101A-8063-4D08-9FBF-3CF617594B2E}"/>
              </a:ext>
            </a:extLst>
          </p:cNvPr>
          <p:cNvSpPr txBox="1"/>
          <p:nvPr/>
        </p:nvSpPr>
        <p:spPr>
          <a:xfrm>
            <a:off x="2520986" y="3011355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2000" dirty="0">
                <a:solidFill>
                  <a:prstClr val="white"/>
                </a:solidFill>
                <a:ea typeface="KoPub돋움체 Bold"/>
              </a:rPr>
              <a:t>탄 궤적</a:t>
            </a:r>
            <a:endParaRPr lang="en-US" altLang="ko-KR" sz="2000" dirty="0">
              <a:solidFill>
                <a:prstClr val="white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5996BB5-5568-4189-A6AD-CE345D0C3C73}"/>
              </a:ext>
            </a:extLst>
          </p:cNvPr>
          <p:cNvSpPr/>
          <p:nvPr/>
        </p:nvSpPr>
        <p:spPr>
          <a:xfrm>
            <a:off x="6221166" y="3029721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8476014-057E-4C10-8260-B22BC3EA7883}"/>
              </a:ext>
            </a:extLst>
          </p:cNvPr>
          <p:cNvSpPr/>
          <p:nvPr/>
        </p:nvSpPr>
        <p:spPr>
          <a:xfrm>
            <a:off x="6220320" y="3500916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07BFA4-74CF-4474-8970-73563532A06F}"/>
              </a:ext>
            </a:extLst>
          </p:cNvPr>
          <p:cNvSpPr txBox="1"/>
          <p:nvPr/>
        </p:nvSpPr>
        <p:spPr>
          <a:xfrm>
            <a:off x="6222427" y="3059371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prstClr val="white"/>
                </a:solidFill>
                <a:ea typeface="KoPub돋움체 Bold"/>
              </a:rPr>
              <a:t>Muzzle Effect</a:t>
            </a:r>
            <a:endParaRPr lang="en-US" altLang="ko-KR" sz="2000" dirty="0" err="1">
              <a:solidFill>
                <a:prstClr val="white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846CD9-72A2-4508-82AE-EDD755DFE8AB}"/>
              </a:ext>
            </a:extLst>
          </p:cNvPr>
          <p:cNvSpPr txBox="1"/>
          <p:nvPr/>
        </p:nvSpPr>
        <p:spPr>
          <a:xfrm>
            <a:off x="6220320" y="3607416"/>
            <a:ext cx="314244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발사시에 시각 효과 이펙트</a:t>
            </a:r>
          </a:p>
        </p:txBody>
      </p:sp>
      <p:pic>
        <p:nvPicPr>
          <p:cNvPr id="24" name="그림 25" descr="실내, 불, 케이크, 앉아있는이(가) 표시된 사진&#10;&#10;자동 생성된 설명">
            <a:extLst>
              <a:ext uri="{FF2B5EF4-FFF2-40B4-BE49-F238E27FC236}">
                <a16:creationId xmlns:a16="http://schemas.microsoft.com/office/drawing/2014/main" id="{276C7AA9-BECC-42A3-86EC-0978EBDDC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962" y="4780488"/>
            <a:ext cx="3505200" cy="164981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1846CD9-72A2-4508-82AE-EDD755DFE8AB}"/>
              </a:ext>
            </a:extLst>
          </p:cNvPr>
          <p:cNvSpPr txBox="1"/>
          <p:nvPr/>
        </p:nvSpPr>
        <p:spPr>
          <a:xfrm>
            <a:off x="2525390" y="3604539"/>
            <a:ext cx="314244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Trail Renderer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를 이용하여 </a:t>
            </a:r>
            <a:r>
              <a:rPr lang="ko-KR" altLang="en-US" sz="1400" dirty="0" err="1">
                <a:solidFill>
                  <a:srgbClr val="1D1D1D"/>
                </a:solidFill>
                <a:ea typeface="KoPub돋움체 Light"/>
              </a:rPr>
              <a:t>발사시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 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탄 궤적 시각효과 적용</a:t>
            </a:r>
          </a:p>
        </p:txBody>
      </p:sp>
    </p:spTree>
    <p:extLst>
      <p:ext uri="{BB962C8B-B14F-4D97-AF65-F5344CB8AC3E}">
        <p14:creationId xmlns:p14="http://schemas.microsoft.com/office/powerpoint/2010/main" val="39761598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빌드 시연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F88F50-0C08-4961-B357-E8A7F0F51C60}"/>
              </a:ext>
            </a:extLst>
          </p:cNvPr>
          <p:cNvSpPr txBox="1"/>
          <p:nvPr/>
        </p:nvSpPr>
        <p:spPr>
          <a:xfrm>
            <a:off x="3048000" y="602386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https://drive.google.com/u/0/uc?id=1Bp_2OaVwcFOwQ64bNsgJciNnO3wAGUMS&amp;export=download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06B082-0DEE-4211-B96F-49ECE5D4AF65}"/>
              </a:ext>
            </a:extLst>
          </p:cNvPr>
          <p:cNvSpPr txBox="1"/>
          <p:nvPr/>
        </p:nvSpPr>
        <p:spPr>
          <a:xfrm>
            <a:off x="3048000" y="5665383"/>
            <a:ext cx="3045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Execute File Download Link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E9D951-FD93-454E-8328-F4618C92DF73}"/>
              </a:ext>
            </a:extLst>
          </p:cNvPr>
          <p:cNvSpPr txBox="1"/>
          <p:nvPr/>
        </p:nvSpPr>
        <p:spPr>
          <a:xfrm>
            <a:off x="4872182" y="1816778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Play Movie Clip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녹화_2020_12_13_14_48_05_7 (1)">
            <a:hlinkClick r:id="" action="ppaction://media"/>
            <a:extLst>
              <a:ext uri="{FF2B5EF4-FFF2-40B4-BE49-F238E27FC236}">
                <a16:creationId xmlns:a16="http://schemas.microsoft.com/office/drawing/2014/main" id="{F556758E-CEF0-4339-B7A3-DB3DC4195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08218" y="2186110"/>
            <a:ext cx="5211616" cy="28989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2E6D0F-643B-4965-9F59-183799BD22F7}"/>
              </a:ext>
            </a:extLst>
          </p:cNvPr>
          <p:cNvSpPr txBox="1"/>
          <p:nvPr/>
        </p:nvSpPr>
        <p:spPr>
          <a:xfrm>
            <a:off x="4421483" y="5085072"/>
            <a:ext cx="3350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https://youtu.be/VbAo6tE2JL4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58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7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">
            <a:extLst>
              <a:ext uri="{FF2B5EF4-FFF2-40B4-BE49-F238E27FC236}">
                <a16:creationId xmlns:a16="http://schemas.microsoft.com/office/drawing/2014/main" id="{F4BB5BF7-CD27-4F8F-96F0-3F8C57CB7AD0}"/>
              </a:ext>
            </a:extLst>
          </p:cNvPr>
          <p:cNvSpPr txBox="1"/>
          <p:nvPr/>
        </p:nvSpPr>
        <p:spPr>
          <a:xfrm>
            <a:off x="1877134" y="988376"/>
            <a:ext cx="3147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개발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Insights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48FB0A8-4187-4F41-B589-6EF324473605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53BE54-63B9-46DE-B75F-FEF2653C70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155"/>
          <a:stretch/>
        </p:blipFill>
        <p:spPr>
          <a:xfrm>
            <a:off x="2800078" y="2752437"/>
            <a:ext cx="6813516" cy="259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46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">
            <a:extLst>
              <a:ext uri="{FF2B5EF4-FFF2-40B4-BE49-F238E27FC236}">
                <a16:creationId xmlns:a16="http://schemas.microsoft.com/office/drawing/2014/main" id="{F4BB5BF7-CD27-4F8F-96F0-3F8C57CB7AD0}"/>
              </a:ext>
            </a:extLst>
          </p:cNvPr>
          <p:cNvSpPr txBox="1"/>
          <p:nvPr/>
        </p:nvSpPr>
        <p:spPr>
          <a:xfrm>
            <a:off x="1877133" y="988376"/>
            <a:ext cx="2417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개발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Insights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48FB0A8-4187-4F41-B589-6EF324473605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A423CB2-6F93-4FD5-A262-74D08B31FF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576" b="-67"/>
          <a:stretch/>
        </p:blipFill>
        <p:spPr>
          <a:xfrm>
            <a:off x="2827787" y="2041237"/>
            <a:ext cx="6813516" cy="428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83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VCS (Git)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D569A34-0662-4868-ADE1-92CE5E7D9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510" y="2098907"/>
            <a:ext cx="5231904" cy="36189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2ECD68-B424-4AC1-8F17-3B93F795D7BE}"/>
              </a:ext>
            </a:extLst>
          </p:cNvPr>
          <p:cNvSpPr txBox="1"/>
          <p:nvPr/>
        </p:nvSpPr>
        <p:spPr>
          <a:xfrm>
            <a:off x="3172286" y="5941753"/>
            <a:ext cx="49981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8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https://github.com/mydreamshine/CrashTime</a:t>
            </a:r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D4E673-5A5E-4B1F-88DB-C4B9D227F53B}"/>
              </a:ext>
            </a:extLst>
          </p:cNvPr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2955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>
            <a:off x="5827455" y="2560501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>
            <a:off x="5827455" y="2490624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53326" y="3232164"/>
            <a:ext cx="6291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감사합니다</a:t>
            </a:r>
            <a:r>
              <a:rPr lang="en-US" altLang="ko-KR" sz="32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.</a:t>
            </a:r>
            <a:endParaRPr lang="ko-KR" altLang="en-US" sz="32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49039" y="3792135"/>
            <a:ext cx="5719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THANK YOU.</a:t>
            </a:r>
            <a:endParaRPr lang="ko-KR" altLang="en-US" sz="1600">
              <a:solidFill>
                <a:schemeClr val="bg1">
                  <a:lumMod val="8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6064364" y="-9728"/>
            <a:ext cx="83142" cy="246143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285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0E9ED8-D8BF-48C6-9F5D-36C53E0160B8}"/>
              </a:ext>
            </a:extLst>
          </p:cNvPr>
          <p:cNvSpPr/>
          <p:nvPr/>
        </p:nvSpPr>
        <p:spPr>
          <a:xfrm>
            <a:off x="1944210" y="2156745"/>
            <a:ext cx="7918880" cy="390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151B0D-E1EB-4C6C-B7C3-4DD97413D0BD}"/>
              </a:ext>
            </a:extLst>
          </p:cNvPr>
          <p:cNvSpPr txBox="1"/>
          <p:nvPr/>
        </p:nvSpPr>
        <p:spPr>
          <a:xfrm>
            <a:off x="7812348" y="3608391"/>
            <a:ext cx="150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Game Start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E1FB25-17C5-4578-83D3-EDF0C01883C2}"/>
              </a:ext>
            </a:extLst>
          </p:cNvPr>
          <p:cNvSpPr txBox="1"/>
          <p:nvPr/>
        </p:nvSpPr>
        <p:spPr>
          <a:xfrm>
            <a:off x="8096539" y="4535199"/>
            <a:ext cx="1091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Option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A40A9C-C5DB-4697-B96C-5C354AC19B20}"/>
              </a:ext>
            </a:extLst>
          </p:cNvPr>
          <p:cNvSpPr txBox="1"/>
          <p:nvPr/>
        </p:nvSpPr>
        <p:spPr>
          <a:xfrm>
            <a:off x="2493440" y="1324009"/>
            <a:ext cx="65775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 err="1"/>
              <a:t>menuScene</a:t>
            </a:r>
            <a:r>
              <a:rPr lang="en-US" altLang="ko-KR" dirty="0"/>
              <a:t> -&gt; </a:t>
            </a:r>
            <a:r>
              <a:rPr lang="en-US" altLang="ko-KR" dirty="0" err="1"/>
              <a:t>PlayScene</a:t>
            </a:r>
            <a:r>
              <a:rPr lang="en-US" altLang="ko-KR" dirty="0"/>
              <a:t> -&gt; </a:t>
            </a:r>
            <a:r>
              <a:rPr lang="en-US" altLang="ko-KR" dirty="0" err="1"/>
              <a:t>GameOverScene</a:t>
            </a:r>
            <a:r>
              <a:rPr lang="en-US" altLang="ko-KR" dirty="0"/>
              <a:t> -&gt; </a:t>
            </a:r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884EA4-B26A-4193-9D91-5CDE49E572CA}"/>
              </a:ext>
            </a:extLst>
          </p:cNvPr>
          <p:cNvSpPr/>
          <p:nvPr/>
        </p:nvSpPr>
        <p:spPr>
          <a:xfrm>
            <a:off x="2493440" y="2780401"/>
            <a:ext cx="4109566" cy="282309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98DCDD-7BF9-4C59-972B-B0004563BFD8}"/>
              </a:ext>
            </a:extLst>
          </p:cNvPr>
          <p:cNvSpPr txBox="1"/>
          <p:nvPr/>
        </p:nvSpPr>
        <p:spPr>
          <a:xfrm>
            <a:off x="5257800" y="1797582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1C16D11-88F7-4F91-8B52-46910C9DDCD8}"/>
              </a:ext>
            </a:extLst>
          </p:cNvPr>
          <p:cNvSpPr/>
          <p:nvPr/>
        </p:nvSpPr>
        <p:spPr>
          <a:xfrm>
            <a:off x="150921" y="3977723"/>
            <a:ext cx="5237821" cy="28941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Option Window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AACED5-9863-487F-AFA1-0B01C28132EC}"/>
              </a:ext>
            </a:extLst>
          </p:cNvPr>
          <p:cNvSpPr txBox="1"/>
          <p:nvPr/>
        </p:nvSpPr>
        <p:spPr>
          <a:xfrm>
            <a:off x="1944210" y="6032321"/>
            <a:ext cx="1580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해상도</a:t>
            </a:r>
            <a:endParaRPr lang="en-US" altLang="ko-KR" dirty="0"/>
          </a:p>
          <a:p>
            <a:pPr algn="ctr"/>
            <a:r>
              <a:rPr lang="ko-KR" altLang="en-US" dirty="0"/>
              <a:t>사운드 볼륨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FA5948D-374D-4A14-BED5-24EBAD834B72}"/>
              </a:ext>
            </a:extLst>
          </p:cNvPr>
          <p:cNvCxnSpPr>
            <a:stCxn id="18" idx="1"/>
            <a:endCxn id="11" idx="3"/>
          </p:cNvCxnSpPr>
          <p:nvPr/>
        </p:nvCxnSpPr>
        <p:spPr>
          <a:xfrm flipH="1">
            <a:off x="5388742" y="4719865"/>
            <a:ext cx="2707797" cy="704918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DA494D8-4920-4B60-BCFD-B18E3B2FE9F0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Scene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4E3F93A-7F80-439D-9DC7-A0593030FCA7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160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0E9ED8-D8BF-48C6-9F5D-36C53E0160B8}"/>
              </a:ext>
            </a:extLst>
          </p:cNvPr>
          <p:cNvSpPr/>
          <p:nvPr/>
        </p:nvSpPr>
        <p:spPr>
          <a:xfrm>
            <a:off x="2032986" y="2420468"/>
            <a:ext cx="7918880" cy="390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Play Scene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83F324-FDFE-4FBB-BC97-EA0614E20DFB}"/>
              </a:ext>
            </a:extLst>
          </p:cNvPr>
          <p:cNvSpPr/>
          <p:nvPr/>
        </p:nvSpPr>
        <p:spPr>
          <a:xfrm>
            <a:off x="6631620" y="4258145"/>
            <a:ext cx="5237821" cy="28941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Pause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D52378-4E2C-4183-8E74-CFA207232041}"/>
              </a:ext>
            </a:extLst>
          </p:cNvPr>
          <p:cNvSpPr txBox="1"/>
          <p:nvPr/>
        </p:nvSpPr>
        <p:spPr>
          <a:xfrm>
            <a:off x="7492754" y="468347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Return Menu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37BE7C-7AD0-482F-B8C4-2F285B5BB6B6}"/>
              </a:ext>
            </a:extLst>
          </p:cNvPr>
          <p:cNvSpPr txBox="1"/>
          <p:nvPr/>
        </p:nvSpPr>
        <p:spPr>
          <a:xfrm>
            <a:off x="9934113" y="468347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Resume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669FB-22CC-4311-9A28-32CFC68ED6CE}"/>
              </a:ext>
            </a:extLst>
          </p:cNvPr>
          <p:cNvSpPr txBox="1"/>
          <p:nvPr/>
        </p:nvSpPr>
        <p:spPr>
          <a:xfrm>
            <a:off x="5564076" y="1895069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PlayScene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0FDD189-5AC9-4486-8C8B-40A5C4C83AD7}"/>
              </a:ext>
            </a:extLst>
          </p:cNvPr>
          <p:cNvSpPr/>
          <p:nvPr/>
        </p:nvSpPr>
        <p:spPr>
          <a:xfrm>
            <a:off x="2308211" y="2617461"/>
            <a:ext cx="656932" cy="2854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9160B3D-DA12-4A0E-8966-5F32D674A895}"/>
              </a:ext>
            </a:extLst>
          </p:cNvPr>
          <p:cNvSpPr/>
          <p:nvPr/>
        </p:nvSpPr>
        <p:spPr>
          <a:xfrm>
            <a:off x="3045049" y="2617461"/>
            <a:ext cx="656932" cy="2854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0F64C3-B2F7-4A5D-AF15-E547417EBCF2}"/>
              </a:ext>
            </a:extLst>
          </p:cNvPr>
          <p:cNvSpPr/>
          <p:nvPr/>
        </p:nvSpPr>
        <p:spPr>
          <a:xfrm>
            <a:off x="3781887" y="2617461"/>
            <a:ext cx="656932" cy="2854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68DC6113-8570-4802-ADF1-A4F4942E9E93}"/>
              </a:ext>
            </a:extLst>
          </p:cNvPr>
          <p:cNvSpPr/>
          <p:nvPr/>
        </p:nvSpPr>
        <p:spPr>
          <a:xfrm>
            <a:off x="-106532" y="943319"/>
            <a:ext cx="2139518" cy="1109709"/>
          </a:xfrm>
          <a:prstGeom prst="wedgeRectCallout">
            <a:avLst>
              <a:gd name="adj1" fmla="val 70868"/>
              <a:gd name="adj2" fmla="val 1033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하트 이미지 개수로</a:t>
            </a:r>
            <a:endParaRPr lang="en-US" altLang="ko-KR" dirty="0"/>
          </a:p>
          <a:p>
            <a:pPr algn="ctr"/>
            <a:r>
              <a:rPr lang="en-US" altLang="ko-KR" dirty="0"/>
              <a:t>HP </a:t>
            </a:r>
            <a:r>
              <a:rPr lang="ko-KR" altLang="en-US" dirty="0"/>
              <a:t>표현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3E6E1B-FC11-4D47-8317-242014D5677D}"/>
              </a:ext>
            </a:extLst>
          </p:cNvPr>
          <p:cNvSpPr txBox="1"/>
          <p:nvPr/>
        </p:nvSpPr>
        <p:spPr>
          <a:xfrm>
            <a:off x="2493440" y="1324009"/>
            <a:ext cx="65775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 err="1"/>
              <a:t>menuScene</a:t>
            </a:r>
            <a:r>
              <a:rPr lang="en-US" altLang="ko-KR" dirty="0"/>
              <a:t> -&gt; </a:t>
            </a:r>
            <a:r>
              <a:rPr lang="en-US" altLang="ko-KR" dirty="0" err="1"/>
              <a:t>PlayScene</a:t>
            </a:r>
            <a:r>
              <a:rPr lang="en-US" altLang="ko-KR" dirty="0"/>
              <a:t> -&gt; </a:t>
            </a:r>
            <a:r>
              <a:rPr lang="en-US" altLang="ko-KR" dirty="0" err="1"/>
              <a:t>GameOverScene</a:t>
            </a:r>
            <a:r>
              <a:rPr lang="en-US" altLang="ko-KR" dirty="0"/>
              <a:t> -&gt; </a:t>
            </a:r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2C8756-3E38-4804-995E-D88D308DC0E0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Scene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C34D93C-31B1-4F16-A183-0E8C185DD746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370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C0E9ED8-D8BF-48C6-9F5D-36C53E0160B8}"/>
              </a:ext>
            </a:extLst>
          </p:cNvPr>
          <p:cNvSpPr/>
          <p:nvPr/>
        </p:nvSpPr>
        <p:spPr>
          <a:xfrm>
            <a:off x="2032986" y="2431951"/>
            <a:ext cx="7918880" cy="390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669FB-22CC-4311-9A28-32CFC68ED6CE}"/>
              </a:ext>
            </a:extLst>
          </p:cNvPr>
          <p:cNvSpPr txBox="1"/>
          <p:nvPr/>
        </p:nvSpPr>
        <p:spPr>
          <a:xfrm>
            <a:off x="4871618" y="2014887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GameOverScene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295E8-48BC-4EB7-85BE-04D67AB17117}"/>
              </a:ext>
            </a:extLst>
          </p:cNvPr>
          <p:cNvSpPr txBox="1"/>
          <p:nvPr/>
        </p:nvSpPr>
        <p:spPr>
          <a:xfrm>
            <a:off x="3437138" y="3116060"/>
            <a:ext cx="5317724" cy="203132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 err="1"/>
              <a:t>ListBox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Rank 1.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</a:p>
          <a:p>
            <a:r>
              <a:rPr lang="en-US" altLang="ko-KR" dirty="0"/>
              <a:t>Rank 2.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  <a:endParaRPr lang="ko-KR" altLang="en-US" dirty="0"/>
          </a:p>
          <a:p>
            <a:r>
              <a:rPr lang="en-US" altLang="ko-KR" dirty="0"/>
              <a:t>Rank 3.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</a:p>
          <a:p>
            <a:r>
              <a:rPr lang="en-US" altLang="ko-KR" dirty="0"/>
              <a:t>Rank 4.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EA1576-5FB7-418E-A3AF-25C2E0CF0517}"/>
              </a:ext>
            </a:extLst>
          </p:cNvPr>
          <p:cNvSpPr/>
          <p:nvPr/>
        </p:nvSpPr>
        <p:spPr>
          <a:xfrm>
            <a:off x="4492101" y="5459765"/>
            <a:ext cx="2734322" cy="55699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Return menu</a:t>
            </a:r>
            <a:endParaRPr lang="ko-KR" altLang="en-US" dirty="0"/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D1F76C9B-CC29-41FA-BD22-F5CC6D120B8F}"/>
              </a:ext>
            </a:extLst>
          </p:cNvPr>
          <p:cNvSpPr/>
          <p:nvPr/>
        </p:nvSpPr>
        <p:spPr>
          <a:xfrm>
            <a:off x="9480609" y="2024106"/>
            <a:ext cx="2139518" cy="1109709"/>
          </a:xfrm>
          <a:prstGeom prst="wedgeRectCallout">
            <a:avLst>
              <a:gd name="adj1" fmla="val -82659"/>
              <a:gd name="adj2" fmla="val 769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Rank </a:t>
            </a:r>
            <a:r>
              <a:rPr lang="ko-KR" altLang="en-US" dirty="0"/>
              <a:t>파일로</a:t>
            </a:r>
            <a:endParaRPr lang="en-US" altLang="ko-KR" dirty="0"/>
          </a:p>
          <a:p>
            <a:pPr algn="ctr"/>
            <a:r>
              <a:rPr lang="ko-KR" altLang="en-US" dirty="0"/>
              <a:t>관리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91D6A0-A7E4-4B9D-B4C8-30B812DFD5FE}"/>
              </a:ext>
            </a:extLst>
          </p:cNvPr>
          <p:cNvSpPr txBox="1"/>
          <p:nvPr/>
        </p:nvSpPr>
        <p:spPr>
          <a:xfrm>
            <a:off x="2493440" y="1324009"/>
            <a:ext cx="65775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 err="1"/>
              <a:t>menuScene</a:t>
            </a:r>
            <a:r>
              <a:rPr lang="en-US" altLang="ko-KR" dirty="0"/>
              <a:t> -&gt; </a:t>
            </a:r>
            <a:r>
              <a:rPr lang="en-US" altLang="ko-KR" dirty="0" err="1"/>
              <a:t>PlayScene</a:t>
            </a:r>
            <a:r>
              <a:rPr lang="en-US" altLang="ko-KR" dirty="0"/>
              <a:t> -&gt; </a:t>
            </a:r>
            <a:r>
              <a:rPr lang="en-US" altLang="ko-KR" dirty="0" err="1"/>
              <a:t>GameOverScene</a:t>
            </a:r>
            <a:r>
              <a:rPr lang="en-US" altLang="ko-KR" dirty="0"/>
              <a:t> -&gt; </a:t>
            </a:r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3A89E0-BF39-49E1-808C-FEA1671C5160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Scene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4CF6E2-2A80-465A-A8E7-5C55ECFD559E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0D92FCB6-027D-47C5-B94C-B150B8031D92}"/>
              </a:ext>
            </a:extLst>
          </p:cNvPr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83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8564" y="1223092"/>
            <a:ext cx="7924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01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36758" y="1891052"/>
            <a:ext cx="216208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ea typeface="KoPub돋움체 Light" panose="00000300000000000000" pitchFamily="2" charset="-127"/>
              </a:rPr>
              <a:t>게임소개</a:t>
            </a:r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3219346" y="2050601"/>
            <a:ext cx="801647" cy="359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227155" y="1201250"/>
            <a:ext cx="801647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44567" y="1889430"/>
            <a:ext cx="2162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ea typeface="KoPub돋움체 Light" panose="00000300000000000000" pitchFamily="2" charset="-127"/>
              </a:rPr>
              <a:t>구현기술</a:t>
            </a: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7227155" y="2048979"/>
            <a:ext cx="801647" cy="359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92601" y="3458496"/>
            <a:ext cx="801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910014" y="4166422"/>
            <a:ext cx="2162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ea typeface="KoPub돋움체 Light" panose="00000300000000000000" pitchFamily="2" charset="-127"/>
              </a:rPr>
              <a:t>개발 결과 시연</a:t>
            </a:r>
          </a:p>
        </p:txBody>
      </p:sp>
      <p:cxnSp>
        <p:nvCxnSpPr>
          <p:cNvPr id="18" name="직선 연결선 17"/>
          <p:cNvCxnSpPr/>
          <p:nvPr/>
        </p:nvCxnSpPr>
        <p:spPr>
          <a:xfrm flipV="1">
            <a:off x="4792602" y="4302635"/>
            <a:ext cx="801647" cy="359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0055" y="1015863"/>
            <a:ext cx="1635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목차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60055" y="1623201"/>
            <a:ext cx="1635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CONTENTS</a:t>
            </a:r>
            <a:endParaRPr lang="ko-KR" altLang="en-US">
              <a:solidFill>
                <a:schemeClr val="bg1">
                  <a:lumMod val="8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22" name="직각 삼각형 21"/>
          <p:cNvSpPr/>
          <p:nvPr/>
        </p:nvSpPr>
        <p:spPr>
          <a:xfrm rot="5400000">
            <a:off x="846955" y="851589"/>
            <a:ext cx="414079" cy="414079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4405948" y="2230321"/>
            <a:ext cx="27089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  <a:ea typeface="KoPub돋움체 Light"/>
              </a:rPr>
              <a:t>- 장르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415019" y="2239199"/>
            <a:ext cx="2529380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Slow Motion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Destruction</a:t>
            </a:r>
            <a:r>
              <a:rPr lang="ko-KR" altLang="en-US" sz="1400" dirty="0">
                <a:solidFill>
                  <a:schemeClr val="bg1"/>
                </a:solidFill>
                <a:ea typeface="KoPub돋움체 Light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System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Sound</a:t>
            </a:r>
            <a:r>
              <a:rPr lang="ko-KR" altLang="en-US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Effects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Muzzle &amp; Impact Effects</a:t>
            </a:r>
            <a:endParaRPr lang="ko-KR" altLang="en-US" sz="1400" dirty="0">
              <a:solidFill>
                <a:schemeClr val="bg1"/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33838" y="4499697"/>
            <a:ext cx="2162086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ea typeface="KoPub돋움체 Light"/>
              </a:rPr>
              <a:t>- 빌드 시연</a:t>
            </a:r>
            <a:endParaRPr lang="en-US" altLang="ko-KR" sz="1400" dirty="0">
              <a:solidFill>
                <a:schemeClr val="bg1"/>
              </a:solidFill>
              <a:ea typeface="KoPub돋움체 Light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- </a:t>
            </a:r>
            <a:r>
              <a:rPr lang="ko-KR" altLang="en-US" sz="1400" dirty="0">
                <a:solidFill>
                  <a:schemeClr val="bg1"/>
                </a:solidFill>
                <a:ea typeface="KoPub돋움체 Light"/>
              </a:rPr>
              <a:t>개발 </a:t>
            </a: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Insights</a:t>
            </a:r>
            <a:endParaRPr lang="ko-KR" altLang="en-US" sz="1400" dirty="0">
              <a:solidFill>
                <a:schemeClr val="bg1"/>
              </a:solidFill>
              <a:ea typeface="KoPub돋움체 Ligh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FE02631-D8EC-4CC5-89A5-1B4E5D8DA424}"/>
              </a:ext>
            </a:extLst>
          </p:cNvPr>
          <p:cNvSpPr txBox="1"/>
          <p:nvPr/>
        </p:nvSpPr>
        <p:spPr>
          <a:xfrm>
            <a:off x="4405948" y="2515464"/>
            <a:ext cx="2708933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ea typeface="+mn-lt"/>
                <a:cs typeface="+mn-lt"/>
              </a:rPr>
              <a:t>-</a:t>
            </a:r>
            <a:r>
              <a:rPr lang="ko-KR" sz="14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ko-KR" altLang="en-US" sz="1400" dirty="0">
                <a:solidFill>
                  <a:schemeClr val="bg1"/>
                </a:solidFill>
                <a:ea typeface="+mn-lt"/>
                <a:cs typeface="+mn-lt"/>
              </a:rPr>
              <a:t>게임 컨셉 </a:t>
            </a:r>
            <a:endParaRPr lang="ko-KR" altLang="en-US" sz="1400" dirty="0">
              <a:solidFill>
                <a:schemeClr val="bg1"/>
              </a:solidFill>
              <a:ea typeface="KoPub돋움체 Light"/>
            </a:endParaRPr>
          </a:p>
        </p:txBody>
      </p:sp>
    </p:spTree>
    <p:extLst>
      <p:ext uri="{BB962C8B-B14F-4D97-AF65-F5344CB8AC3E}">
        <p14:creationId xmlns:p14="http://schemas.microsoft.com/office/powerpoint/2010/main" val="2923494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-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Ranking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System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B2B0A2-BBA8-4C3B-8260-B07ED9029E36}"/>
              </a:ext>
            </a:extLst>
          </p:cNvPr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ea typeface="맑은 고딕"/>
              </a:rPr>
              <a:t>f</a:t>
            </a:r>
            <a:endParaRPr lang="ko-KR" altLang="en-US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59E58F-0860-4419-93D9-C80A4A3CE8B7}"/>
              </a:ext>
            </a:extLst>
          </p:cNvPr>
          <p:cNvSpPr txBox="1"/>
          <p:nvPr/>
        </p:nvSpPr>
        <p:spPr>
          <a:xfrm>
            <a:off x="2589493" y="2098880"/>
            <a:ext cx="69424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플레이 시간 및 처치한 적 수를 기준으로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Ranking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3F0CCA-6A83-441B-A744-1D074EC28E25}"/>
              </a:ext>
            </a:extLst>
          </p:cNvPr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120D0A-5766-408D-AC51-1ADDEFD9DB72}"/>
              </a:ext>
            </a:extLst>
          </p:cNvPr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CC101A-8063-4D08-9FBF-3CF617594B2E}"/>
              </a:ext>
            </a:extLst>
          </p:cNvPr>
          <p:cNvSpPr txBox="1"/>
          <p:nvPr/>
        </p:nvSpPr>
        <p:spPr>
          <a:xfrm>
            <a:off x="2520986" y="3011355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/>
              </a:rPr>
              <a:t>Rank Data</a:t>
            </a:r>
            <a:endParaRPr lang="en-US" altLang="ko-KR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E0F741-5A31-44A0-BBE5-763576A127E1}"/>
              </a:ext>
            </a:extLst>
          </p:cNvPr>
          <p:cNvSpPr txBox="1"/>
          <p:nvPr/>
        </p:nvSpPr>
        <p:spPr>
          <a:xfrm>
            <a:off x="2518879" y="3559400"/>
            <a:ext cx="314244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플레이 시간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&amp; 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처치한 적수를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별도의 파일로 저장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, 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관리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7440A8C-F12A-4D6A-B867-BCC06C376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300" y="4538498"/>
            <a:ext cx="3189872" cy="12567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5985D4A-2FC5-43B5-9905-14E2BA61D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274" y="2832659"/>
            <a:ext cx="4581234" cy="38361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30256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</a:t>
            </a:r>
            <a:r>
              <a:rPr lang="ko-KR" altLang="en-US" sz="2800" dirty="0" err="1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미구현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 사항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89494" y="2098880"/>
            <a:ext cx="6908802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500" err="1">
                <a:solidFill>
                  <a:srgbClr val="1D1D1D"/>
                </a:solidFill>
                <a:ea typeface="KoPub돋움체 Light"/>
              </a:rPr>
              <a:t>Anim</a:t>
            </a:r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 Skeleton Mesh Attaching 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구현</a:t>
            </a:r>
            <a:endParaRPr lang="ko-KR" altLang="en-US" sz="250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BF60789-28EF-481A-9BC7-47F423F76EC2}"/>
              </a:ext>
            </a:extLst>
          </p:cNvPr>
          <p:cNvSpPr/>
          <p:nvPr/>
        </p:nvSpPr>
        <p:spPr>
          <a:xfrm>
            <a:off x="2344800" y="3480610"/>
            <a:ext cx="3266075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639BB7-DA27-4C48-B173-4C21BE01A526}"/>
              </a:ext>
            </a:extLst>
          </p:cNvPr>
          <p:cNvSpPr/>
          <p:nvPr/>
        </p:nvSpPr>
        <p:spPr>
          <a:xfrm>
            <a:off x="2343954" y="3951805"/>
            <a:ext cx="3266733" cy="1309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캐릭터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Capsule Collider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와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 1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차적으로 충돌체크</a:t>
            </a:r>
            <a:endParaRPr lang="en-US" altLang="ko-KR" sz="140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캐릭터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Prefabs 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내부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Collider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와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2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차적으로 충돌체크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37C941-01E7-4031-964A-584481D59B0C}"/>
              </a:ext>
            </a:extLst>
          </p:cNvPr>
          <p:cNvSpPr txBox="1"/>
          <p:nvPr/>
        </p:nvSpPr>
        <p:spPr>
          <a:xfrm>
            <a:off x="2346061" y="3510260"/>
            <a:ext cx="3264626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000">
                <a:solidFill>
                  <a:schemeClr val="bg1"/>
                </a:solidFill>
                <a:ea typeface="KoPub돋움체 Bold" panose="00000800000000000000" pitchFamily="2" charset="-127"/>
              </a:rPr>
              <a:t>Attaching</a:t>
            </a:r>
            <a:r>
              <a:rPr lang="ko-KR" altLang="en-US" sz="2000">
                <a:solidFill>
                  <a:schemeClr val="bg1"/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000">
                <a:solidFill>
                  <a:schemeClr val="bg1"/>
                </a:solidFill>
                <a:ea typeface="KoPub돋움체 Bold" panose="00000800000000000000" pitchFamily="2" charset="-127"/>
              </a:rPr>
              <a:t>Component</a:t>
            </a:r>
            <a:endParaRPr lang="ko-KR" altLang="en-US" sz="200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E1DC3CD-24EE-4698-B4EB-5E61EA0B9A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07" r="27350"/>
          <a:stretch/>
        </p:blipFill>
        <p:spPr>
          <a:xfrm>
            <a:off x="6581127" y="3178490"/>
            <a:ext cx="2140706" cy="26083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CB91ECE-3FDB-44BF-A3E0-ED4675670B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786" b="64675" l="18885" r="90093">
                        <a14:foregroundMark x1="86378" y1="43058" x2="84211" y2="43409"/>
                        <a14:foregroundMark x1="85139" y1="42355" x2="87616" y2="51318"/>
                        <a14:foregroundMark x1="88235" y1="43409" x2="88854" y2="46749"/>
                        <a14:foregroundMark x1="90402" y1="45518" x2="90093" y2="44815"/>
                        <a14:foregroundMark x1="80186" y1="51142" x2="76780" y2="50967"/>
                        <a14:foregroundMark x1="25387" y1="38137" x2="46749" y2="40070"/>
                        <a14:foregroundMark x1="23529" y1="55009" x2="22910" y2="62742"/>
                        <a14:foregroundMark x1="21362" y1="59578" x2="19195" y2="59402"/>
                        <a14:foregroundMark x1="30650" y1="64323" x2="30960" y2="64675"/>
                      </a14:backgroundRemoval>
                    </a14:imgEffect>
                  </a14:imgLayer>
                </a14:imgProps>
              </a:ext>
            </a:extLst>
          </a:blip>
          <a:srcRect l="16460" t="35642" r="6827" b="33416"/>
          <a:stretch/>
        </p:blipFill>
        <p:spPr>
          <a:xfrm>
            <a:off x="9322203" y="3567357"/>
            <a:ext cx="822968" cy="58476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4570FCF-C80E-4207-B512-C3840CBA33C0}"/>
              </a:ext>
            </a:extLst>
          </p:cNvPr>
          <p:cNvCxnSpPr>
            <a:cxnSpLocks/>
          </p:cNvCxnSpPr>
          <p:nvPr/>
        </p:nvCxnSpPr>
        <p:spPr>
          <a:xfrm flipV="1">
            <a:off x="5442012" y="3710316"/>
            <a:ext cx="1953087" cy="5509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11A1D4E1-478B-48E6-8E7F-1531F1160C6D}"/>
              </a:ext>
            </a:extLst>
          </p:cNvPr>
          <p:cNvCxnSpPr>
            <a:cxnSpLocks/>
          </p:cNvCxnSpPr>
          <p:nvPr/>
        </p:nvCxnSpPr>
        <p:spPr>
          <a:xfrm flipV="1">
            <a:off x="5442011" y="4490988"/>
            <a:ext cx="2583403" cy="2671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8211DC8-4B03-4069-A419-1D25DD315859}"/>
              </a:ext>
            </a:extLst>
          </p:cNvPr>
          <p:cNvSpPr txBox="1"/>
          <p:nvPr/>
        </p:nvSpPr>
        <p:spPr>
          <a:xfrm rot="20082917">
            <a:off x="8017585" y="3784401"/>
            <a:ext cx="1184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Attaching</a:t>
            </a:r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F1D2199-910E-422E-8F97-EABED8817E9E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8149701" y="3859737"/>
            <a:ext cx="1172502" cy="566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652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1BBE9E-985B-444C-8707-B981D139F348}"/>
              </a:ext>
            </a:extLst>
          </p:cNvPr>
          <p:cNvSpPr txBox="1"/>
          <p:nvPr/>
        </p:nvSpPr>
        <p:spPr>
          <a:xfrm>
            <a:off x="3647253" y="2136339"/>
            <a:ext cx="4932761" cy="31393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Destructive</a:t>
            </a:r>
            <a:r>
              <a:rPr lang="ko-KR" altLang="en-US" dirty="0"/>
              <a:t> </a:t>
            </a:r>
            <a:r>
              <a:rPr lang="en-US" altLang="ko-KR" dirty="0"/>
              <a:t>Object (</a:t>
            </a:r>
            <a:r>
              <a:rPr lang="ko-KR" altLang="en-US" dirty="0"/>
              <a:t>정명준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오디오 이펙트 </a:t>
            </a:r>
            <a:r>
              <a:rPr lang="en-US" altLang="ko-KR" dirty="0"/>
              <a:t>(</a:t>
            </a:r>
            <a:r>
              <a:rPr lang="ko-KR" altLang="en-US" dirty="0"/>
              <a:t>조희석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err="1"/>
              <a:t>리버브</a:t>
            </a:r>
            <a:r>
              <a:rPr lang="ko-KR" altLang="en-US" dirty="0"/>
              <a:t> 효과 위주로 작업 진행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ko-KR" altLang="en-US" dirty="0"/>
              <a:t>비주얼 이펙트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탄 궤적 </a:t>
            </a:r>
            <a:r>
              <a:rPr lang="en-US" altLang="ko-KR" dirty="0"/>
              <a:t>(</a:t>
            </a:r>
            <a:r>
              <a:rPr lang="ko-KR" altLang="en-US" dirty="0"/>
              <a:t>송창호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err="1"/>
              <a:t>머즐</a:t>
            </a:r>
            <a:r>
              <a:rPr lang="ko-KR" altLang="en-US" dirty="0"/>
              <a:t> 이펙트 </a:t>
            </a:r>
            <a:r>
              <a:rPr lang="en-US" altLang="ko-KR" dirty="0"/>
              <a:t>(</a:t>
            </a:r>
            <a:r>
              <a:rPr lang="ko-KR" altLang="en-US" dirty="0"/>
              <a:t>송창호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피격 시 </a:t>
            </a:r>
            <a:r>
              <a:rPr lang="ko-KR" altLang="en-US" dirty="0" err="1"/>
              <a:t>파티클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조희석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※ </a:t>
            </a:r>
            <a:r>
              <a:rPr lang="ko-KR" altLang="en-US" dirty="0"/>
              <a:t>추가적인 구현사항은 카톡과 </a:t>
            </a:r>
            <a:r>
              <a:rPr lang="ko-KR" altLang="en-US" dirty="0" err="1"/>
              <a:t>커밋으로</a:t>
            </a:r>
            <a:r>
              <a:rPr lang="ko-KR" altLang="en-US" dirty="0"/>
              <a:t> 기록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46258A-787F-4128-AE3E-D7F5653E5773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역할 분담</a:t>
            </a:r>
            <a:endParaRPr lang="ko-KR" altLang="en-US" sz="20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6C7082D-B1C5-445A-B1D0-4C94034565BF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BD53FC7-41E4-4BB4-A417-D8499E2C981D}"/>
              </a:ext>
            </a:extLst>
          </p:cNvPr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7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01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81D8FA5-77C4-4A19-8C28-2D0816CF78C8}"/>
              </a:ext>
            </a:extLst>
          </p:cNvPr>
          <p:cNvSpPr/>
          <p:nvPr/>
        </p:nvSpPr>
        <p:spPr>
          <a:xfrm>
            <a:off x="3202466" y="5450896"/>
            <a:ext cx="2159213" cy="348270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C96F9DA-D251-4B31-BAC2-992EF5B92B3E}"/>
              </a:ext>
            </a:extLst>
          </p:cNvPr>
          <p:cNvSpPr/>
          <p:nvPr/>
        </p:nvSpPr>
        <p:spPr>
          <a:xfrm>
            <a:off x="3202466" y="5799166"/>
            <a:ext cx="2159213" cy="4814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7" name="TextBox 8">
            <a:extLst>
              <a:ext uri="{FF2B5EF4-FFF2-40B4-BE49-F238E27FC236}">
                <a16:creationId xmlns:a16="http://schemas.microsoft.com/office/drawing/2014/main" id="{26B698EA-5520-4F24-845D-7B0625FD8EC2}"/>
              </a:ext>
            </a:extLst>
          </p:cNvPr>
          <p:cNvSpPr txBox="1"/>
          <p:nvPr/>
        </p:nvSpPr>
        <p:spPr>
          <a:xfrm>
            <a:off x="3209428" y="5447391"/>
            <a:ext cx="216662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/>
              </a:rPr>
              <a:t>시점</a:t>
            </a:r>
            <a:endParaRPr lang="ko-KR" altLang="en-US" sz="240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29" name="TextBox 14">
            <a:extLst>
              <a:ext uri="{FF2B5EF4-FFF2-40B4-BE49-F238E27FC236}">
                <a16:creationId xmlns:a16="http://schemas.microsoft.com/office/drawing/2014/main" id="{9782B2EB-5368-4AE9-8FFC-0C2A139BAF32}"/>
              </a:ext>
            </a:extLst>
          </p:cNvPr>
          <p:cNvSpPr txBox="1"/>
          <p:nvPr/>
        </p:nvSpPr>
        <p:spPr>
          <a:xfrm>
            <a:off x="3209427" y="5846087"/>
            <a:ext cx="216662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ea typeface="Malgun Gothic"/>
              </a:rPr>
              <a:t>1</a:t>
            </a:r>
            <a:r>
              <a:rPr lang="ko-KR" altLang="en-US" sz="2000">
                <a:solidFill>
                  <a:schemeClr val="bg2">
                    <a:lumMod val="25000"/>
                  </a:schemeClr>
                </a:solidFill>
                <a:ea typeface="Malgun Gothic"/>
              </a:rPr>
              <a:t>인칭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39A1548-EFA4-49C7-85B9-F2B22812FA28}"/>
              </a:ext>
            </a:extLst>
          </p:cNvPr>
          <p:cNvSpPr/>
          <p:nvPr/>
        </p:nvSpPr>
        <p:spPr>
          <a:xfrm>
            <a:off x="3207794" y="4600321"/>
            <a:ext cx="2149688" cy="33461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03305EE-0B74-4E0B-BD4B-37532EE6D72D}"/>
              </a:ext>
            </a:extLst>
          </p:cNvPr>
          <p:cNvSpPr/>
          <p:nvPr/>
        </p:nvSpPr>
        <p:spPr>
          <a:xfrm>
            <a:off x="3207794" y="4939605"/>
            <a:ext cx="2149688" cy="493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9" name="TextBox 9">
            <a:extLst>
              <a:ext uri="{FF2B5EF4-FFF2-40B4-BE49-F238E27FC236}">
                <a16:creationId xmlns:a16="http://schemas.microsoft.com/office/drawing/2014/main" id="{543D9BDC-9B92-4855-9582-CCAB746E42C7}"/>
              </a:ext>
            </a:extLst>
          </p:cNvPr>
          <p:cNvSpPr txBox="1"/>
          <p:nvPr/>
        </p:nvSpPr>
        <p:spPr>
          <a:xfrm>
            <a:off x="3207794" y="4602111"/>
            <a:ext cx="214757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/>
              </a:rPr>
              <a:t>장르</a:t>
            </a:r>
          </a:p>
        </p:txBody>
      </p:sp>
      <p:sp>
        <p:nvSpPr>
          <p:cNvPr id="53" name="TextBox 15">
            <a:extLst>
              <a:ext uri="{FF2B5EF4-FFF2-40B4-BE49-F238E27FC236}">
                <a16:creationId xmlns:a16="http://schemas.microsoft.com/office/drawing/2014/main" id="{7603B787-2BF1-4CDA-90D3-2F1A9658F853}"/>
              </a:ext>
            </a:extLst>
          </p:cNvPr>
          <p:cNvSpPr txBox="1"/>
          <p:nvPr/>
        </p:nvSpPr>
        <p:spPr>
          <a:xfrm>
            <a:off x="3198996" y="4984480"/>
            <a:ext cx="214757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>
                <a:solidFill>
                  <a:schemeClr val="bg2">
                    <a:lumMod val="25000"/>
                  </a:schemeClr>
                </a:solidFill>
                <a:ea typeface="Malgun Gothic"/>
              </a:rPr>
              <a:t>슈팅 아케이드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E64CF1C-BC35-4D33-AD50-F215E0BF15A8}"/>
              </a:ext>
            </a:extLst>
          </p:cNvPr>
          <p:cNvSpPr/>
          <p:nvPr/>
        </p:nvSpPr>
        <p:spPr>
          <a:xfrm>
            <a:off x="5784873" y="4604289"/>
            <a:ext cx="3072731" cy="819730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6013D9FD-D1AF-4EBF-92E6-2ED297EA3442}"/>
              </a:ext>
            </a:extLst>
          </p:cNvPr>
          <p:cNvSpPr/>
          <p:nvPr/>
        </p:nvSpPr>
        <p:spPr>
          <a:xfrm>
            <a:off x="5784871" y="5447391"/>
            <a:ext cx="3072731" cy="84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73" name="TextBox 7">
            <a:extLst>
              <a:ext uri="{FF2B5EF4-FFF2-40B4-BE49-F238E27FC236}">
                <a16:creationId xmlns:a16="http://schemas.microsoft.com/office/drawing/2014/main" id="{EC73927A-1B2B-494C-AD07-061A2C5A9754}"/>
              </a:ext>
            </a:extLst>
          </p:cNvPr>
          <p:cNvSpPr txBox="1"/>
          <p:nvPr/>
        </p:nvSpPr>
        <p:spPr>
          <a:xfrm>
            <a:off x="6018283" y="4791016"/>
            <a:ext cx="2408408" cy="4462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300">
                <a:solidFill>
                  <a:schemeClr val="bg1"/>
                </a:solidFill>
                <a:ea typeface="KoPub돋움체 Bold" panose="00000800000000000000" pitchFamily="2" charset="-127"/>
              </a:rPr>
              <a:t>조작방법</a:t>
            </a:r>
          </a:p>
        </p:txBody>
      </p:sp>
      <p:sp>
        <p:nvSpPr>
          <p:cNvPr id="75" name="TextBox 16">
            <a:extLst>
              <a:ext uri="{FF2B5EF4-FFF2-40B4-BE49-F238E27FC236}">
                <a16:creationId xmlns:a16="http://schemas.microsoft.com/office/drawing/2014/main" id="{0E5A6BCB-15BB-4F97-AC11-4CB4D66FECB7}"/>
              </a:ext>
            </a:extLst>
          </p:cNvPr>
          <p:cNvSpPr txBox="1"/>
          <p:nvPr/>
        </p:nvSpPr>
        <p:spPr>
          <a:xfrm>
            <a:off x="5784871" y="5577237"/>
            <a:ext cx="3083285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키보드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 - </a:t>
            </a:r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이동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/ Slow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Mode</a:t>
            </a:r>
          </a:p>
          <a:p>
            <a:pPr algn="ctr"/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마우스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– </a:t>
            </a:r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공격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/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시점변환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ea typeface="KoPub돋움체 Light"/>
            </a:endParaRPr>
          </a:p>
        </p:txBody>
      </p:sp>
      <p:sp>
        <p:nvSpPr>
          <p:cNvPr id="48" name="TextBox 1">
            <a:extLst>
              <a:ext uri="{FF2B5EF4-FFF2-40B4-BE49-F238E27FC236}">
                <a16:creationId xmlns:a16="http://schemas.microsoft.com/office/drawing/2014/main" id="{F4BB5BF7-CD27-4F8F-96F0-3F8C57CB7AD0}"/>
              </a:ext>
            </a:extLst>
          </p:cNvPr>
          <p:cNvSpPr txBox="1"/>
          <p:nvPr/>
        </p:nvSpPr>
        <p:spPr>
          <a:xfrm>
            <a:off x="1877134" y="988376"/>
            <a:ext cx="2169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게임소개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48FB0A8-4187-4F41-B589-6EF324473605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C23EF32-0E38-4537-B4F4-7D5578CA0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271" y="1652146"/>
            <a:ext cx="5794008" cy="2883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49682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01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hlinkClick r:id="" action="ppaction://noaction"/>
            <a:extLst>
              <a:ext uri="{FF2B5EF4-FFF2-40B4-BE49-F238E27FC236}">
                <a16:creationId xmlns:a16="http://schemas.microsoft.com/office/drawing/2014/main" id="{FE76D029-8EF5-4B1E-A337-C3C6CE6A93C1}"/>
              </a:ext>
            </a:extLst>
          </p:cNvPr>
          <p:cNvSpPr txBox="1"/>
          <p:nvPr/>
        </p:nvSpPr>
        <p:spPr>
          <a:xfrm>
            <a:off x="2092510" y="976279"/>
            <a:ext cx="257562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게임 컨셉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33A973-532F-493B-BE77-81AD6EF7E249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DF9B149-F03C-4E16-8DEE-1DE1B12428C7}"/>
              </a:ext>
            </a:extLst>
          </p:cNvPr>
          <p:cNvGrpSpPr/>
          <p:nvPr/>
        </p:nvGrpSpPr>
        <p:grpSpPr>
          <a:xfrm>
            <a:off x="9436502" y="1319237"/>
            <a:ext cx="1465463" cy="369332"/>
            <a:chOff x="1682474" y="2160041"/>
            <a:chExt cx="1465463" cy="36933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336533C-609B-4014-9389-E44F5170FB4C}"/>
                </a:ext>
              </a:extLst>
            </p:cNvPr>
            <p:cNvSpPr/>
            <p:nvPr/>
          </p:nvSpPr>
          <p:spPr>
            <a:xfrm>
              <a:off x="1682474" y="2160041"/>
              <a:ext cx="1465463" cy="36933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CC67225-8596-4B68-967B-2D23542848D6}"/>
                </a:ext>
              </a:extLst>
            </p:cNvPr>
            <p:cNvSpPr txBox="1"/>
            <p:nvPr/>
          </p:nvSpPr>
          <p:spPr>
            <a:xfrm>
              <a:off x="1753806" y="2190819"/>
              <a:ext cx="13227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>
                  <a:solidFill>
                    <a:schemeClr val="tx2">
                      <a:lumMod val="75000"/>
                    </a:schemeClr>
                  </a:solidFill>
                  <a:uFill>
                    <a:solidFill>
                      <a:srgbClr val="C00000"/>
                    </a:solidFill>
                  </a:uFill>
                </a:rPr>
                <a:t>※ </a:t>
              </a:r>
              <a:r>
                <a:rPr lang="en-US" altLang="ko-KR" sz="1400" u="sng">
                  <a:solidFill>
                    <a:schemeClr val="tx2">
                      <a:lumMod val="75000"/>
                    </a:schemeClr>
                  </a:solidFill>
                  <a:uFill>
                    <a:solidFill>
                      <a:srgbClr val="C00000"/>
                    </a:solidFill>
                  </a:uFill>
                </a:rPr>
                <a:t>1UNIT : 1m</a:t>
              </a:r>
              <a:endParaRPr lang="ko-KR" altLang="en-US" sz="1400" u="sng">
                <a:solidFill>
                  <a:schemeClr val="tx2">
                    <a:lumMod val="75000"/>
                  </a:schemeClr>
                </a:solidFill>
                <a:uFill>
                  <a:solidFill>
                    <a:srgbClr val="C00000"/>
                  </a:solidFill>
                </a:uFill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D9AE8E5-9600-41F3-B75D-6F8929208A0B}"/>
              </a:ext>
            </a:extLst>
          </p:cNvPr>
          <p:cNvGrpSpPr/>
          <p:nvPr/>
        </p:nvGrpSpPr>
        <p:grpSpPr>
          <a:xfrm>
            <a:off x="2221272" y="1775320"/>
            <a:ext cx="2238678" cy="338554"/>
            <a:chOff x="8270854" y="2234009"/>
            <a:chExt cx="2238678" cy="338554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4FEAA81-FD63-47BC-9B45-5F80B0FA5AF2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D9FB9D-8E0D-4A74-874D-5BB004A26BB8}"/>
                </a:ext>
              </a:extLst>
            </p:cNvPr>
            <p:cNvSpPr txBox="1"/>
            <p:nvPr/>
          </p:nvSpPr>
          <p:spPr>
            <a:xfrm>
              <a:off x="8657332" y="2234009"/>
              <a:ext cx="14657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적 캐릭터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C6EF843-4263-490E-9E54-3EDDA85E5A95}"/>
              </a:ext>
            </a:extLst>
          </p:cNvPr>
          <p:cNvGrpSpPr/>
          <p:nvPr/>
        </p:nvGrpSpPr>
        <p:grpSpPr>
          <a:xfrm>
            <a:off x="2171141" y="2124308"/>
            <a:ext cx="2288809" cy="2149221"/>
            <a:chOff x="8220723" y="2582997"/>
            <a:chExt cx="2288809" cy="214922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D60FA09-E061-4C73-8965-4D43BA8C8D3A}"/>
                </a:ext>
              </a:extLst>
            </p:cNvPr>
            <p:cNvSpPr/>
            <p:nvPr/>
          </p:nvSpPr>
          <p:spPr>
            <a:xfrm>
              <a:off x="8270854" y="2582997"/>
              <a:ext cx="2238678" cy="21492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2E9396E-4614-4FAC-B779-7A702B2B0516}"/>
                </a:ext>
              </a:extLst>
            </p:cNvPr>
            <p:cNvGrpSpPr/>
            <p:nvPr/>
          </p:nvGrpSpPr>
          <p:grpSpPr>
            <a:xfrm>
              <a:off x="8858918" y="2681832"/>
              <a:ext cx="193964" cy="1968315"/>
              <a:chOff x="8683434" y="2681832"/>
              <a:chExt cx="193964" cy="1968315"/>
            </a:xfrm>
          </p:grpSpPr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8DCFCF6D-ECE3-4502-9946-206632C07412}"/>
                  </a:ext>
                </a:extLst>
              </p:cNvPr>
              <p:cNvCxnSpPr/>
              <p:nvPr/>
            </p:nvCxnSpPr>
            <p:spPr>
              <a:xfrm>
                <a:off x="8683434" y="2681832"/>
                <a:ext cx="193964" cy="0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A8CACAAB-B0BE-43FA-B0C1-347A94F2B59C}"/>
                  </a:ext>
                </a:extLst>
              </p:cNvPr>
              <p:cNvCxnSpPr/>
              <p:nvPr/>
            </p:nvCxnSpPr>
            <p:spPr>
              <a:xfrm>
                <a:off x="8683434" y="4650147"/>
                <a:ext cx="193964" cy="0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화살표 연결선 17">
                <a:extLst>
                  <a:ext uri="{FF2B5EF4-FFF2-40B4-BE49-F238E27FC236}">
                    <a16:creationId xmlns:a16="http://schemas.microsoft.com/office/drawing/2014/main" id="{2D175CEF-90A3-4F2F-8E5C-0E2377ABB4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0416" y="2683379"/>
                <a:ext cx="0" cy="1966768"/>
              </a:xfrm>
              <a:prstGeom prst="straightConnector1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B1E3B3-7C4D-4591-8B85-589320AD781A}"/>
                </a:ext>
              </a:extLst>
            </p:cNvPr>
            <p:cNvSpPr txBox="1"/>
            <p:nvPr/>
          </p:nvSpPr>
          <p:spPr>
            <a:xfrm>
              <a:off x="8220723" y="3519107"/>
              <a:ext cx="7906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/>
                <a:t>1.8 UNIT</a:t>
              </a:r>
              <a:endParaRPr lang="ko-KR" altLang="en-US" sz="120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A935FE2-1FE2-4644-BF7B-BE54E774A026}"/>
              </a:ext>
            </a:extLst>
          </p:cNvPr>
          <p:cNvGrpSpPr/>
          <p:nvPr/>
        </p:nvGrpSpPr>
        <p:grpSpPr>
          <a:xfrm>
            <a:off x="2221272" y="4279924"/>
            <a:ext cx="2238678" cy="338554"/>
            <a:chOff x="8270854" y="2234009"/>
            <a:chExt cx="2238678" cy="33855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38CE0098-C22A-4FE7-A506-6FFC49989DDF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32A63E4-8183-47AC-BEB1-90C8B2BCFF65}"/>
                </a:ext>
              </a:extLst>
            </p:cNvPr>
            <p:cNvSpPr txBox="1"/>
            <p:nvPr/>
          </p:nvSpPr>
          <p:spPr>
            <a:xfrm>
              <a:off x="8875031" y="2234009"/>
              <a:ext cx="10303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특징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B024739-D6B6-4007-9481-34E9AE46B101}"/>
              </a:ext>
            </a:extLst>
          </p:cNvPr>
          <p:cNvGrpSpPr/>
          <p:nvPr/>
        </p:nvGrpSpPr>
        <p:grpSpPr>
          <a:xfrm>
            <a:off x="2221272" y="5564350"/>
            <a:ext cx="2238678" cy="338554"/>
            <a:chOff x="8270854" y="2234009"/>
            <a:chExt cx="2238678" cy="338554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63C4B93-6889-448C-A0BC-DE7328FFA92C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E3E9B8D-D0CF-4E4A-A05E-B2717B15AEFC}"/>
                </a:ext>
              </a:extLst>
            </p:cNvPr>
            <p:cNvSpPr txBox="1"/>
            <p:nvPr/>
          </p:nvSpPr>
          <p:spPr>
            <a:xfrm>
              <a:off x="8657332" y="2234009"/>
              <a:ext cx="14657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가능한 액션</a:t>
              </a: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9E3A527-FF72-4757-BD59-8C2714ACAD1A}"/>
              </a:ext>
            </a:extLst>
          </p:cNvPr>
          <p:cNvSpPr/>
          <p:nvPr/>
        </p:nvSpPr>
        <p:spPr>
          <a:xfrm>
            <a:off x="2221272" y="4618479"/>
            <a:ext cx="2238678" cy="945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BBFE09D-D096-439D-8896-BB2A4A225456}"/>
              </a:ext>
            </a:extLst>
          </p:cNvPr>
          <p:cNvSpPr/>
          <p:nvPr/>
        </p:nvSpPr>
        <p:spPr>
          <a:xfrm>
            <a:off x="2221272" y="5902904"/>
            <a:ext cx="2238678" cy="386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49ED15-A46B-47E9-AE11-9672C64FE8AB}"/>
              </a:ext>
            </a:extLst>
          </p:cNvPr>
          <p:cNvSpPr txBox="1"/>
          <p:nvPr/>
        </p:nvSpPr>
        <p:spPr>
          <a:xfrm>
            <a:off x="2264713" y="4842140"/>
            <a:ext cx="2151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플레이어로부터 피격 시</a:t>
            </a:r>
            <a:endParaRPr lang="en-US" altLang="ko-KR" sz="1400">
              <a:solidFill>
                <a:srgbClr val="1D1D1D"/>
              </a:solidFill>
              <a:ea typeface="KoPub돋움체 Light" panose="00000300000000000000" pitchFamily="2" charset="-127"/>
            </a:endParaRPr>
          </a:p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부서진다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(Destruct)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551AEB-EE78-49AE-AEF7-567E62F4A12E}"/>
              </a:ext>
            </a:extLst>
          </p:cNvPr>
          <p:cNvSpPr txBox="1"/>
          <p:nvPr/>
        </p:nvSpPr>
        <p:spPr>
          <a:xfrm>
            <a:off x="2264713" y="5957553"/>
            <a:ext cx="2151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걷기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, </a:t>
            </a:r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뛰기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, </a:t>
            </a:r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공격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, </a:t>
            </a:r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피격</a:t>
            </a:r>
            <a:endParaRPr lang="en-US" altLang="ko-KR" sz="140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C6F527A-7668-499C-A361-43AC8B4FAAC0}"/>
              </a:ext>
            </a:extLst>
          </p:cNvPr>
          <p:cNvGrpSpPr/>
          <p:nvPr/>
        </p:nvGrpSpPr>
        <p:grpSpPr>
          <a:xfrm>
            <a:off x="4925607" y="1778199"/>
            <a:ext cx="4010142" cy="357564"/>
            <a:chOff x="8270854" y="2234009"/>
            <a:chExt cx="2238678" cy="338554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9BF40B15-AB33-430E-BBDE-F12FD68A4D98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3102E0A-D07C-4D38-8322-5FB09EB00261}"/>
                </a:ext>
              </a:extLst>
            </p:cNvPr>
            <p:cNvSpPr txBox="1"/>
            <p:nvPr/>
          </p:nvSpPr>
          <p:spPr>
            <a:xfrm>
              <a:off x="8741103" y="2234009"/>
              <a:ext cx="1298180" cy="320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필드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35C70F0C-E78A-40BA-9C88-BFED6A38B496}"/>
              </a:ext>
            </a:extLst>
          </p:cNvPr>
          <p:cNvSpPr/>
          <p:nvPr/>
        </p:nvSpPr>
        <p:spPr>
          <a:xfrm>
            <a:off x="4925607" y="2148251"/>
            <a:ext cx="4010142" cy="2572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835E8CE-6A81-4922-B8B0-55B48107B9C8}"/>
              </a:ext>
            </a:extLst>
          </p:cNvPr>
          <p:cNvGrpSpPr/>
          <p:nvPr/>
        </p:nvGrpSpPr>
        <p:grpSpPr>
          <a:xfrm>
            <a:off x="5764134" y="2220648"/>
            <a:ext cx="347448" cy="1968315"/>
            <a:chOff x="8683434" y="2681832"/>
            <a:chExt cx="193964" cy="1968315"/>
          </a:xfrm>
        </p:grpSpPr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4A142C72-000B-445B-9B6A-45CAACAAC082}"/>
                </a:ext>
              </a:extLst>
            </p:cNvPr>
            <p:cNvCxnSpPr/>
            <p:nvPr/>
          </p:nvCxnSpPr>
          <p:spPr>
            <a:xfrm>
              <a:off x="8683434" y="2681832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87C46C4B-F6CD-43A5-B275-A3ACA81E1227}"/>
                </a:ext>
              </a:extLst>
            </p:cNvPr>
            <p:cNvCxnSpPr/>
            <p:nvPr/>
          </p:nvCxnSpPr>
          <p:spPr>
            <a:xfrm>
              <a:off x="8683434" y="4650147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화살표 연결선 57">
              <a:extLst>
                <a:ext uri="{FF2B5EF4-FFF2-40B4-BE49-F238E27FC236}">
                  <a16:creationId xmlns:a16="http://schemas.microsoft.com/office/drawing/2014/main" id="{24D250F5-35F2-4AF2-B4B4-F8FBD9EE32BD}"/>
                </a:ext>
              </a:extLst>
            </p:cNvPr>
            <p:cNvCxnSpPr>
              <a:cxnSpLocks/>
            </p:cNvCxnSpPr>
            <p:nvPr/>
          </p:nvCxnSpPr>
          <p:spPr>
            <a:xfrm>
              <a:off x="8780416" y="2683379"/>
              <a:ext cx="0" cy="1966768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DDDE54B-7293-416A-AC22-90177AA81BE7}"/>
              </a:ext>
            </a:extLst>
          </p:cNvPr>
          <p:cNvSpPr txBox="1"/>
          <p:nvPr/>
        </p:nvSpPr>
        <p:spPr>
          <a:xfrm>
            <a:off x="5201571" y="3049535"/>
            <a:ext cx="811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 75 UNIT</a:t>
            </a:r>
            <a:endParaRPr lang="ko-KR" altLang="en-US" sz="12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9A5544-A589-4CEC-9309-071E648F4B6B}"/>
              </a:ext>
            </a:extLst>
          </p:cNvPr>
          <p:cNvGrpSpPr/>
          <p:nvPr/>
        </p:nvGrpSpPr>
        <p:grpSpPr>
          <a:xfrm>
            <a:off x="4925607" y="4737668"/>
            <a:ext cx="4010142" cy="405189"/>
            <a:chOff x="8270854" y="2234009"/>
            <a:chExt cx="2238678" cy="338554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9F6C0D24-7469-4FE7-8B1F-B29008A5968B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F7E47-F666-4967-99C7-53781F5F91A9}"/>
                </a:ext>
              </a:extLst>
            </p:cNvPr>
            <p:cNvSpPr txBox="1"/>
            <p:nvPr/>
          </p:nvSpPr>
          <p:spPr>
            <a:xfrm>
              <a:off x="8875031" y="2234009"/>
              <a:ext cx="1030324" cy="282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특징</a:t>
              </a: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47ECF7C-07AD-4139-ADF8-00205CDD62BF}"/>
              </a:ext>
            </a:extLst>
          </p:cNvPr>
          <p:cNvSpPr/>
          <p:nvPr/>
        </p:nvSpPr>
        <p:spPr>
          <a:xfrm>
            <a:off x="4925607" y="5163740"/>
            <a:ext cx="4010142" cy="922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DA6D04-BCD8-414E-8C99-277EB20590DC}"/>
              </a:ext>
            </a:extLst>
          </p:cNvPr>
          <p:cNvSpPr txBox="1"/>
          <p:nvPr/>
        </p:nvSpPr>
        <p:spPr>
          <a:xfrm>
            <a:off x="5003422" y="5267830"/>
            <a:ext cx="385451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600"/>
              </a:lnSpc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한 스테이지 당 총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3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개의 룸으로 구성되며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>
              <a:lnSpc>
                <a:spcPts val="1600"/>
              </a:lnSpc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특정 수의 적 캐릭터들이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>
              <a:lnSpc>
                <a:spcPts val="1600"/>
              </a:lnSpc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플레이어를 향해 공격해온다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C89C403-CBD5-484B-8A96-31713E976849}"/>
              </a:ext>
            </a:extLst>
          </p:cNvPr>
          <p:cNvGrpSpPr/>
          <p:nvPr/>
        </p:nvGrpSpPr>
        <p:grpSpPr>
          <a:xfrm rot="5400000">
            <a:off x="6880748" y="3506443"/>
            <a:ext cx="347448" cy="1749426"/>
            <a:chOff x="8683434" y="2681832"/>
            <a:chExt cx="193964" cy="1968315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2DB80F35-6FE2-48EC-95A9-70830DF0C390}"/>
                </a:ext>
              </a:extLst>
            </p:cNvPr>
            <p:cNvCxnSpPr/>
            <p:nvPr/>
          </p:nvCxnSpPr>
          <p:spPr>
            <a:xfrm>
              <a:off x="8683434" y="2681832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AC812D76-F818-4367-BC8A-63C9D66174C2}"/>
                </a:ext>
              </a:extLst>
            </p:cNvPr>
            <p:cNvCxnSpPr/>
            <p:nvPr/>
          </p:nvCxnSpPr>
          <p:spPr>
            <a:xfrm>
              <a:off x="8683434" y="4650147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화살표 연결선 78">
              <a:extLst>
                <a:ext uri="{FF2B5EF4-FFF2-40B4-BE49-F238E27FC236}">
                  <a16:creationId xmlns:a16="http://schemas.microsoft.com/office/drawing/2014/main" id="{851CFECA-46B6-4ECA-B0FC-D327E3E2A8CD}"/>
                </a:ext>
              </a:extLst>
            </p:cNvPr>
            <p:cNvCxnSpPr>
              <a:cxnSpLocks/>
            </p:cNvCxnSpPr>
            <p:nvPr/>
          </p:nvCxnSpPr>
          <p:spPr>
            <a:xfrm>
              <a:off x="8780416" y="2683379"/>
              <a:ext cx="0" cy="1966768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F4A15282-95C9-43AE-9EB1-8DFEC6B44585}"/>
              </a:ext>
            </a:extLst>
          </p:cNvPr>
          <p:cNvSpPr txBox="1"/>
          <p:nvPr/>
        </p:nvSpPr>
        <p:spPr>
          <a:xfrm>
            <a:off x="6576177" y="4407371"/>
            <a:ext cx="811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 66 UNIT</a:t>
            </a:r>
            <a:endParaRPr lang="ko-KR" altLang="en-US" sz="12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4E73AA2-983A-4CEA-AD43-89C6DEA69AFB}"/>
              </a:ext>
            </a:extLst>
          </p:cNvPr>
          <p:cNvSpPr/>
          <p:nvPr/>
        </p:nvSpPr>
        <p:spPr>
          <a:xfrm>
            <a:off x="9369115" y="1779362"/>
            <a:ext cx="2168738" cy="357795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2F06679-123B-4767-A7A4-3F66FE2BC960}"/>
              </a:ext>
            </a:extLst>
          </p:cNvPr>
          <p:cNvSpPr/>
          <p:nvPr/>
        </p:nvSpPr>
        <p:spPr>
          <a:xfrm>
            <a:off x="9369115" y="2127632"/>
            <a:ext cx="2168738" cy="14532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65" name="TextBox 8">
            <a:extLst>
              <a:ext uri="{FF2B5EF4-FFF2-40B4-BE49-F238E27FC236}">
                <a16:creationId xmlns:a16="http://schemas.microsoft.com/office/drawing/2014/main" id="{951EA0A6-E168-40D2-840D-7D8497596053}"/>
              </a:ext>
            </a:extLst>
          </p:cNvPr>
          <p:cNvSpPr txBox="1"/>
          <p:nvPr/>
        </p:nvSpPr>
        <p:spPr>
          <a:xfrm>
            <a:off x="9366551" y="1775857"/>
            <a:ext cx="216662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 panose="00000800000000000000" pitchFamily="2" charset="-127"/>
              </a:rPr>
              <a:t>아이템</a:t>
            </a: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FE855E8D-942F-441B-9E45-45D939B66ABB}"/>
              </a:ext>
            </a:extLst>
          </p:cNvPr>
          <p:cNvSpPr/>
          <p:nvPr/>
        </p:nvSpPr>
        <p:spPr>
          <a:xfrm>
            <a:off x="9369115" y="3598681"/>
            <a:ext cx="2168738" cy="357795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D5F5B051-FB8B-4229-8B84-F7083CB21B56}"/>
              </a:ext>
            </a:extLst>
          </p:cNvPr>
          <p:cNvSpPr/>
          <p:nvPr/>
        </p:nvSpPr>
        <p:spPr>
          <a:xfrm>
            <a:off x="9369115" y="3946951"/>
            <a:ext cx="2168738" cy="8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7" name="TextBox 8">
            <a:extLst>
              <a:ext uri="{FF2B5EF4-FFF2-40B4-BE49-F238E27FC236}">
                <a16:creationId xmlns:a16="http://schemas.microsoft.com/office/drawing/2014/main" id="{C5EC9BFD-8410-4961-8676-35CBF4B4E209}"/>
              </a:ext>
            </a:extLst>
          </p:cNvPr>
          <p:cNvSpPr txBox="1"/>
          <p:nvPr/>
        </p:nvSpPr>
        <p:spPr>
          <a:xfrm>
            <a:off x="9366551" y="3595176"/>
            <a:ext cx="216662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/>
              </a:rPr>
              <a:t>특징</a:t>
            </a:r>
            <a:endParaRPr lang="ko-KR" altLang="en-US" sz="160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335D96B-0A29-4A64-8523-928D9CB4AE5F}"/>
              </a:ext>
            </a:extLst>
          </p:cNvPr>
          <p:cNvSpPr txBox="1"/>
          <p:nvPr/>
        </p:nvSpPr>
        <p:spPr>
          <a:xfrm>
            <a:off x="9365302" y="4095258"/>
            <a:ext cx="2168586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/>
              </a:rPr>
              <a:t>공격 무기로서</a:t>
            </a:r>
            <a:endParaRPr lang="en-US" altLang="ko-KR" sz="140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/>
              </a:rPr>
              <a:t>탄환을 발사한다</a:t>
            </a:r>
            <a:endParaRPr lang="en-US" altLang="ko-KR" sz="1400">
              <a:solidFill>
                <a:srgbClr val="1D1D1D"/>
              </a:solidFill>
              <a:ea typeface="KoPub돋움체 Light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4CF154CD-0646-4552-BB51-B051A1483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74" t="1889" r="15233" b="4401"/>
          <a:stretch/>
        </p:blipFill>
        <p:spPr>
          <a:xfrm>
            <a:off x="3139652" y="2230773"/>
            <a:ext cx="987005" cy="1957867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F7448C51-2F10-4FE0-B1AD-D0F01D4D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701" y="2228702"/>
            <a:ext cx="1752490" cy="1945810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6BCEBAD8-D710-42CD-89D4-8F4C5B47F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3802" y="2498567"/>
            <a:ext cx="2054056" cy="6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914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A37861C3-DA35-4E86-A5C2-3F6587D4B5FF}"/>
              </a:ext>
            </a:extLst>
          </p:cNvPr>
          <p:cNvGrpSpPr/>
          <p:nvPr/>
        </p:nvGrpSpPr>
        <p:grpSpPr>
          <a:xfrm>
            <a:off x="1877134" y="2510248"/>
            <a:ext cx="8148040" cy="3313101"/>
            <a:chOff x="2178243" y="2514600"/>
            <a:chExt cx="5267234" cy="2141727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8E1CF48-1A49-4FDA-82A2-2EFC2B45FA15}"/>
                </a:ext>
              </a:extLst>
            </p:cNvPr>
            <p:cNvSpPr/>
            <p:nvPr/>
          </p:nvSpPr>
          <p:spPr>
            <a:xfrm>
              <a:off x="2178243" y="3223315"/>
              <a:ext cx="2524833" cy="3143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22B34C5-4A02-4B60-9969-D000E4613319}"/>
                </a:ext>
              </a:extLst>
            </p:cNvPr>
            <p:cNvSpPr/>
            <p:nvPr/>
          </p:nvSpPr>
          <p:spPr>
            <a:xfrm>
              <a:off x="2178247" y="3536745"/>
              <a:ext cx="3634655" cy="3749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D174C75-C11B-4483-ABC5-3DECF7F31A8F}"/>
                </a:ext>
              </a:extLst>
            </p:cNvPr>
            <p:cNvSpPr/>
            <p:nvPr/>
          </p:nvSpPr>
          <p:spPr>
            <a:xfrm>
              <a:off x="2178243" y="3978355"/>
              <a:ext cx="3143286" cy="3143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82FA0626-F476-43DD-B9C2-1CE4B130BCE8}"/>
                </a:ext>
              </a:extLst>
            </p:cNvPr>
            <p:cNvSpPr/>
            <p:nvPr/>
          </p:nvSpPr>
          <p:spPr>
            <a:xfrm>
              <a:off x="2178247" y="4281348"/>
              <a:ext cx="5267230" cy="3749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E6080ADE-728A-4BDF-B543-02006E59466E}"/>
                </a:ext>
              </a:extLst>
            </p:cNvPr>
            <p:cNvSpPr/>
            <p:nvPr/>
          </p:nvSpPr>
          <p:spPr>
            <a:xfrm>
              <a:off x="2183339" y="2514600"/>
              <a:ext cx="2524833" cy="3143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FF1C33C-FB29-4FDC-86C6-28518ADEA5C7}"/>
                </a:ext>
              </a:extLst>
            </p:cNvPr>
            <p:cNvSpPr/>
            <p:nvPr/>
          </p:nvSpPr>
          <p:spPr>
            <a:xfrm>
              <a:off x="2183343" y="2828031"/>
              <a:ext cx="3634655" cy="346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/>
            </a:p>
          </p:txBody>
        </p:sp>
        <p:sp>
          <p:nvSpPr>
            <p:cNvPr id="36" name="TextBox 3">
              <a:extLst>
                <a:ext uri="{FF2B5EF4-FFF2-40B4-BE49-F238E27FC236}">
                  <a16:creationId xmlns:a16="http://schemas.microsoft.com/office/drawing/2014/main" id="{A5A9F2F7-397C-46F6-9599-768C29251996}"/>
                </a:ext>
              </a:extLst>
            </p:cNvPr>
            <p:cNvSpPr txBox="1"/>
            <p:nvPr/>
          </p:nvSpPr>
          <p:spPr>
            <a:xfrm>
              <a:off x="2182097" y="2523895"/>
              <a:ext cx="2391855" cy="25864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①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Slow Motion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 구현</a:t>
              </a:r>
            </a:p>
          </p:txBody>
        </p:sp>
        <p:sp>
          <p:nvSpPr>
            <p:cNvPr id="37" name="TextBox 4">
              <a:extLst>
                <a:ext uri="{FF2B5EF4-FFF2-40B4-BE49-F238E27FC236}">
                  <a16:creationId xmlns:a16="http://schemas.microsoft.com/office/drawing/2014/main" id="{9F9D5AB7-D510-4E31-BC54-4E5742A438BC}"/>
                </a:ext>
              </a:extLst>
            </p:cNvPr>
            <p:cNvSpPr txBox="1"/>
            <p:nvPr/>
          </p:nvSpPr>
          <p:spPr>
            <a:xfrm>
              <a:off x="2191615" y="3978355"/>
              <a:ext cx="2882942" cy="258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③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Visual &amp; Sound Effects 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구현</a:t>
              </a:r>
              <a:endPara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KoPub돋움체 Light" panose="00000300000000000000" pitchFamily="2" charset="-127"/>
              </a:endParaRPr>
            </a:p>
          </p:txBody>
        </p:sp>
        <p:sp>
          <p:nvSpPr>
            <p:cNvPr id="38" name="TextBox 5">
              <a:extLst>
                <a:ext uri="{FF2B5EF4-FFF2-40B4-BE49-F238E27FC236}">
                  <a16:creationId xmlns:a16="http://schemas.microsoft.com/office/drawing/2014/main" id="{44108C58-1C24-47B8-AD2F-322FFB3CA223}"/>
                </a:ext>
              </a:extLst>
            </p:cNvPr>
            <p:cNvSpPr txBox="1"/>
            <p:nvPr/>
          </p:nvSpPr>
          <p:spPr>
            <a:xfrm>
              <a:off x="2417047" y="2861631"/>
              <a:ext cx="3185150" cy="25864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TimeScale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을 이용하여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Slow Motion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구현</a:t>
              </a:r>
              <a:endPara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endParaRPr>
            </a:p>
          </p:txBody>
        </p:sp>
        <p:sp>
          <p:nvSpPr>
            <p:cNvPr id="39" name="TextBox 7">
              <a:extLst>
                <a:ext uri="{FF2B5EF4-FFF2-40B4-BE49-F238E27FC236}">
                  <a16:creationId xmlns:a16="http://schemas.microsoft.com/office/drawing/2014/main" id="{6617C080-71B5-4135-959D-47C29BC45625}"/>
                </a:ext>
              </a:extLst>
            </p:cNvPr>
            <p:cNvSpPr txBox="1"/>
            <p:nvPr/>
          </p:nvSpPr>
          <p:spPr>
            <a:xfrm>
              <a:off x="2191615" y="3223315"/>
              <a:ext cx="2427330" cy="258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②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Destroy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Object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 구현</a:t>
              </a:r>
            </a:p>
          </p:txBody>
        </p:sp>
        <p:sp>
          <p:nvSpPr>
            <p:cNvPr id="40" name="TextBox 8">
              <a:extLst>
                <a:ext uri="{FF2B5EF4-FFF2-40B4-BE49-F238E27FC236}">
                  <a16:creationId xmlns:a16="http://schemas.microsoft.com/office/drawing/2014/main" id="{C5C68234-D8E8-4BDD-9189-0D1818477094}"/>
                </a:ext>
              </a:extLst>
            </p:cNvPr>
            <p:cNvSpPr txBox="1"/>
            <p:nvPr/>
          </p:nvSpPr>
          <p:spPr>
            <a:xfrm>
              <a:off x="2422047" y="4317857"/>
              <a:ext cx="4938511" cy="25864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Audio Mixer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를 통한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Sound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Effects 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구현 ,</a:t>
              </a:r>
              <a:r>
                <a:rPr lang="ko-KR" altLang="en-US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피격,Muzzle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</a:t>
              </a:r>
              <a:r>
                <a:rPr lang="ko-KR" altLang="en-US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Effect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구현</a:t>
              </a:r>
            </a:p>
          </p:txBody>
        </p:sp>
        <p:sp>
          <p:nvSpPr>
            <p:cNvPr id="41" name="TextBox 8">
              <a:extLst>
                <a:ext uri="{FF2B5EF4-FFF2-40B4-BE49-F238E27FC236}">
                  <a16:creationId xmlns:a16="http://schemas.microsoft.com/office/drawing/2014/main" id="{B7AF721A-3F6A-4CB5-BF59-0286644F155C}"/>
                </a:ext>
              </a:extLst>
            </p:cNvPr>
            <p:cNvSpPr txBox="1"/>
            <p:nvPr/>
          </p:nvSpPr>
          <p:spPr>
            <a:xfrm>
              <a:off x="2422048" y="3575578"/>
              <a:ext cx="3461629" cy="258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Polygon Slicing</a:t>
              </a:r>
              <a:r>
                <a:rPr lang="ko-KR" altLang="en-US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을 통한 </a:t>
              </a:r>
              <a:r>
                <a:rPr lang="en-US" altLang="ko-KR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Sub Mesh Gen </a:t>
              </a:r>
              <a:r>
                <a:rPr lang="ko-KR" altLang="en-US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구현</a:t>
              </a:r>
            </a:p>
          </p:txBody>
        </p:sp>
      </p:grpSp>
      <p:sp>
        <p:nvSpPr>
          <p:cNvPr id="21" name="TextBox 1">
            <a:extLst>
              <a:ext uri="{FF2B5EF4-FFF2-40B4-BE49-F238E27FC236}">
                <a16:creationId xmlns:a16="http://schemas.microsoft.com/office/drawing/2014/main" id="{71E48B69-2444-4F10-AE95-F83DAFD40B42}"/>
              </a:ext>
            </a:extLst>
          </p:cNvPr>
          <p:cNvSpPr txBox="1"/>
          <p:nvPr/>
        </p:nvSpPr>
        <p:spPr>
          <a:xfrm>
            <a:off x="1877134" y="988376"/>
            <a:ext cx="2169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구현 기술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98415F6-8D70-45DF-B230-1592057C0483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119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10" y="976279"/>
            <a:ext cx="362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Slow Motion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89494" y="2098880"/>
            <a:ext cx="6908802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Time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 </a:t>
            </a:r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Scale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을 조절하여 </a:t>
            </a:r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Slow Motion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 구현</a:t>
            </a:r>
            <a:endParaRPr lang="ko-KR" altLang="en-US" sz="250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174FD3F-DA5D-4548-AC2B-240010FEB92B}"/>
              </a:ext>
            </a:extLst>
          </p:cNvPr>
          <p:cNvGrpSpPr/>
          <p:nvPr/>
        </p:nvGrpSpPr>
        <p:grpSpPr>
          <a:xfrm>
            <a:off x="2343954" y="3178490"/>
            <a:ext cx="3371046" cy="3155566"/>
            <a:chOff x="2209241" y="2959939"/>
            <a:chExt cx="3371046" cy="315556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5639BB7-DA27-4C48-B173-4C21BE01A526}"/>
                </a:ext>
              </a:extLst>
            </p:cNvPr>
            <p:cNvSpPr/>
            <p:nvPr/>
          </p:nvSpPr>
          <p:spPr>
            <a:xfrm>
              <a:off x="2209241" y="5381726"/>
              <a:ext cx="3371046" cy="7337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75406A1-00A8-49DE-870A-90149664DAC6}"/>
                </a:ext>
              </a:extLst>
            </p:cNvPr>
            <p:cNvGrpSpPr/>
            <p:nvPr/>
          </p:nvGrpSpPr>
          <p:grpSpPr>
            <a:xfrm>
              <a:off x="2438287" y="3743866"/>
              <a:ext cx="2930935" cy="471196"/>
              <a:chOff x="2344800" y="3480610"/>
              <a:chExt cx="2930935" cy="471196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BF60789-28EF-481A-9BC7-47F423F76EC2}"/>
                  </a:ext>
                </a:extLst>
              </p:cNvPr>
              <p:cNvSpPr/>
              <p:nvPr/>
            </p:nvSpPr>
            <p:spPr>
              <a:xfrm>
                <a:off x="2344800" y="3480610"/>
                <a:ext cx="2930935" cy="471196"/>
              </a:xfrm>
              <a:prstGeom prst="rect">
                <a:avLst/>
              </a:prstGeom>
              <a:solidFill>
                <a:srgbClr val="6464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D37C941-01E7-4031-964A-584481D59B0C}"/>
                  </a:ext>
                </a:extLst>
              </p:cNvPr>
              <p:cNvSpPr txBox="1"/>
              <p:nvPr/>
            </p:nvSpPr>
            <p:spPr>
              <a:xfrm>
                <a:off x="2346061" y="3510260"/>
                <a:ext cx="2929635" cy="40011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ko-KR" sz="2000" dirty="0" err="1">
                    <a:solidFill>
                      <a:schemeClr val="bg1"/>
                    </a:solidFill>
                    <a:ea typeface="KoPub돋움체 Bold" panose="00000800000000000000" pitchFamily="2" charset="-127"/>
                  </a:rPr>
                  <a:t>SlowMotionManager</a:t>
                </a:r>
                <a:endParaRPr lang="ko-KR" altLang="en-US" sz="2000" dirty="0">
                  <a:solidFill>
                    <a:schemeClr val="bg1"/>
                  </a:solidFill>
                  <a:ea typeface="KoPub돋움체 Bold" panose="00000800000000000000" pitchFamily="2" charset="-127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9D5B8A8-9CF7-497C-BEBF-FCE0D5D04B7B}"/>
                </a:ext>
              </a:extLst>
            </p:cNvPr>
            <p:cNvSpPr txBox="1"/>
            <p:nvPr/>
          </p:nvSpPr>
          <p:spPr>
            <a:xfrm>
              <a:off x="2209241" y="5488226"/>
              <a:ext cx="3371046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rgbClr val="1D1D1D"/>
                  </a:solidFill>
                  <a:ea typeface="KoPub돋움체 Light"/>
                </a:rPr>
                <a:t>각 오브젝트의 </a:t>
              </a:r>
              <a:r>
                <a:rPr lang="en-US" altLang="ko-KR" sz="1400" dirty="0">
                  <a:solidFill>
                    <a:srgbClr val="1D1D1D"/>
                  </a:solidFill>
                  <a:ea typeface="KoPub돋움체 Light"/>
                </a:rPr>
                <a:t>Transforming</a:t>
              </a:r>
              <a:r>
                <a:rPr lang="ko-KR" altLang="en-US" sz="1400" dirty="0">
                  <a:solidFill>
                    <a:srgbClr val="1D1D1D"/>
                  </a:solidFill>
                  <a:ea typeface="KoPub돋움체 Light"/>
                </a:rPr>
                <a:t>이 </a:t>
              </a:r>
              <a:r>
                <a:rPr lang="en-US" altLang="ko-KR" sz="1400" dirty="0" err="1">
                  <a:solidFill>
                    <a:srgbClr val="1D1D1D"/>
                  </a:solidFill>
                  <a:ea typeface="KoPub돋움체 Light"/>
                </a:rPr>
                <a:t>SlowMotionScale</a:t>
              </a:r>
              <a:r>
                <a:rPr lang="ko-KR" altLang="en-US" sz="1400" dirty="0">
                  <a:solidFill>
                    <a:srgbClr val="1D1D1D"/>
                  </a:solidFill>
                  <a:ea typeface="KoPub돋움체 Light"/>
                </a:rPr>
                <a:t>을 통해 이루어짐</a:t>
              </a: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6CCC99A-EEEB-428B-A9EC-48C0A3E6CAF9}"/>
                </a:ext>
              </a:extLst>
            </p:cNvPr>
            <p:cNvGrpSpPr/>
            <p:nvPr/>
          </p:nvGrpSpPr>
          <p:grpSpPr>
            <a:xfrm>
              <a:off x="3082961" y="2959939"/>
              <a:ext cx="1641585" cy="471196"/>
              <a:chOff x="389239" y="4468255"/>
              <a:chExt cx="1641585" cy="471196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BBB6586F-BDDC-49C1-8855-ED57D2F14D15}"/>
                  </a:ext>
                </a:extLst>
              </p:cNvPr>
              <p:cNvSpPr/>
              <p:nvPr/>
            </p:nvSpPr>
            <p:spPr>
              <a:xfrm>
                <a:off x="389239" y="4468255"/>
                <a:ext cx="1641338" cy="471196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FDC5C16-71A8-4B99-9509-2C47098CCA9F}"/>
                  </a:ext>
                </a:extLst>
              </p:cNvPr>
              <p:cNvSpPr txBox="1"/>
              <p:nvPr/>
            </p:nvSpPr>
            <p:spPr>
              <a:xfrm>
                <a:off x="390214" y="4497905"/>
                <a:ext cx="1640610" cy="40011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KoPub돋움체 Bold" panose="00000800000000000000" pitchFamily="2" charset="-127"/>
                  </a:rPr>
                  <a:t>Controller</a:t>
                </a:r>
                <a:endPara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ea typeface="KoPub돋움체 Bold" panose="00000800000000000000" pitchFamily="2" charset="-127"/>
                </a:endParaRPr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F2D06DA-B2E4-4D0C-8F02-66B6019BB367}"/>
                </a:ext>
              </a:extLst>
            </p:cNvPr>
            <p:cNvGrpSpPr/>
            <p:nvPr/>
          </p:nvGrpSpPr>
          <p:grpSpPr>
            <a:xfrm>
              <a:off x="2525390" y="4927318"/>
              <a:ext cx="2704572" cy="324458"/>
              <a:chOff x="2875715" y="4813084"/>
              <a:chExt cx="2704572" cy="324458"/>
            </a:xfrm>
          </p:grpSpPr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31AEF2F2-4DD2-4DFC-B484-1E1DCFAF9BAC}"/>
                  </a:ext>
                </a:extLst>
              </p:cNvPr>
              <p:cNvGrpSpPr/>
              <p:nvPr/>
            </p:nvGrpSpPr>
            <p:grpSpPr>
              <a:xfrm>
                <a:off x="2875715" y="4813084"/>
                <a:ext cx="701040" cy="310694"/>
                <a:chOff x="5775960" y="4334309"/>
                <a:chExt cx="701040" cy="310694"/>
              </a:xfrm>
            </p:grpSpPr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8E2E10D9-C969-4DA1-A2E8-BB8D68508E20}"/>
                    </a:ext>
                  </a:extLst>
                </p:cNvPr>
                <p:cNvSpPr/>
                <p:nvPr/>
              </p:nvSpPr>
              <p:spPr>
                <a:xfrm>
                  <a:off x="5775960" y="4334309"/>
                  <a:ext cx="701040" cy="3077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0ECDB079-96A1-4BE6-9FC3-9F4783CAC666}"/>
                    </a:ext>
                  </a:extLst>
                </p:cNvPr>
                <p:cNvSpPr txBox="1"/>
                <p:nvPr/>
              </p:nvSpPr>
              <p:spPr>
                <a:xfrm>
                  <a:off x="5775960" y="4337226"/>
                  <a:ext cx="701040" cy="30777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solidFill>
                        <a:srgbClr val="1D1D1D"/>
                      </a:solidFill>
                      <a:ea typeface="KoPub돋움체 Light"/>
                    </a:rPr>
                    <a:t>Player</a:t>
                  </a:r>
                  <a:endParaRPr lang="ko-KR" altLang="en-US" sz="1400" b="1" dirty="0">
                    <a:solidFill>
                      <a:srgbClr val="1D1D1D"/>
                    </a:solidFill>
                    <a:ea typeface="KoPub돋움체 Light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C91E09BA-CF16-4056-8E8F-999F29C3FC7A}"/>
                  </a:ext>
                </a:extLst>
              </p:cNvPr>
              <p:cNvGrpSpPr/>
              <p:nvPr/>
            </p:nvGrpSpPr>
            <p:grpSpPr>
              <a:xfrm>
                <a:off x="3810267" y="4824935"/>
                <a:ext cx="853440" cy="310694"/>
                <a:chOff x="5775960" y="4334309"/>
                <a:chExt cx="701040" cy="310694"/>
              </a:xfrm>
            </p:grpSpPr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A3AB8842-AC22-486E-AAFC-2A6634256E1B}"/>
                    </a:ext>
                  </a:extLst>
                </p:cNvPr>
                <p:cNvSpPr/>
                <p:nvPr/>
              </p:nvSpPr>
              <p:spPr>
                <a:xfrm>
                  <a:off x="5775960" y="4334309"/>
                  <a:ext cx="701040" cy="3077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03F3434D-3AD4-489D-82BA-F0B3B96F5288}"/>
                    </a:ext>
                  </a:extLst>
                </p:cNvPr>
                <p:cNvSpPr txBox="1"/>
                <p:nvPr/>
              </p:nvSpPr>
              <p:spPr>
                <a:xfrm>
                  <a:off x="5775960" y="4337226"/>
                  <a:ext cx="701040" cy="30777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solidFill>
                        <a:srgbClr val="1D1D1D"/>
                      </a:solidFill>
                      <a:ea typeface="KoPub돋움체 Light"/>
                    </a:rPr>
                    <a:t>Enemy</a:t>
                  </a:r>
                  <a:endParaRPr lang="ko-KR" altLang="en-US" sz="1400" b="1" dirty="0">
                    <a:solidFill>
                      <a:srgbClr val="1D1D1D"/>
                    </a:solidFill>
                    <a:ea typeface="KoPub돋움체 Light"/>
                  </a:endParaRP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2E72832C-106E-48E3-8D4C-8A85336742A6}"/>
                  </a:ext>
                </a:extLst>
              </p:cNvPr>
              <p:cNvGrpSpPr/>
              <p:nvPr/>
            </p:nvGrpSpPr>
            <p:grpSpPr>
              <a:xfrm>
                <a:off x="4879247" y="4826848"/>
                <a:ext cx="701040" cy="310694"/>
                <a:chOff x="5775960" y="4334309"/>
                <a:chExt cx="701040" cy="310694"/>
              </a:xfrm>
            </p:grpSpPr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B33CE0BC-5881-498F-BA38-AA6E2F865308}"/>
                    </a:ext>
                  </a:extLst>
                </p:cNvPr>
                <p:cNvSpPr/>
                <p:nvPr/>
              </p:nvSpPr>
              <p:spPr>
                <a:xfrm>
                  <a:off x="5775960" y="4334309"/>
                  <a:ext cx="701040" cy="3077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8D4507C-A265-443E-AA9F-2AF56DDC8CAB}"/>
                    </a:ext>
                  </a:extLst>
                </p:cNvPr>
                <p:cNvSpPr txBox="1"/>
                <p:nvPr/>
              </p:nvSpPr>
              <p:spPr>
                <a:xfrm>
                  <a:off x="5775960" y="4337226"/>
                  <a:ext cx="701040" cy="30777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solidFill>
                        <a:srgbClr val="1D1D1D"/>
                      </a:solidFill>
                      <a:ea typeface="KoPub돋움체 Light"/>
                    </a:rPr>
                    <a:t>Bullet</a:t>
                  </a:r>
                  <a:endParaRPr lang="ko-KR" altLang="en-US" sz="1400" b="1" dirty="0">
                    <a:solidFill>
                      <a:srgbClr val="1D1D1D"/>
                    </a:solidFill>
                    <a:ea typeface="KoPub돋움체 Light"/>
                  </a:endParaRPr>
                </a:p>
              </p:txBody>
            </p:sp>
          </p:grpSp>
        </p:grp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ED1CC9C5-C924-4791-A643-A3F1C8124799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3903630" y="4510181"/>
              <a:ext cx="975812" cy="433818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0485D349-2787-4FEC-A3BE-56A42DF265E4}"/>
                </a:ext>
              </a:extLst>
            </p:cNvPr>
            <p:cNvCxnSpPr>
              <a:cxnSpLocks/>
              <a:stCxn id="14" idx="2"/>
              <a:endCxn id="25" idx="0"/>
            </p:cNvCxnSpPr>
            <p:nvPr/>
          </p:nvCxnSpPr>
          <p:spPr>
            <a:xfrm flipH="1">
              <a:off x="3886662" y="4215062"/>
              <a:ext cx="17093" cy="727024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81AF6AD1-6D97-4C4D-BDDF-AC3DF30F19C4}"/>
                </a:ext>
              </a:extLst>
            </p:cNvPr>
            <p:cNvCxnSpPr>
              <a:cxnSpLocks/>
              <a:endCxn id="22" idx="0"/>
            </p:cNvCxnSpPr>
            <p:nvPr/>
          </p:nvCxnSpPr>
          <p:spPr>
            <a:xfrm flipH="1">
              <a:off x="2875910" y="4515093"/>
              <a:ext cx="1031554" cy="415142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B35ACAB4-1192-4657-8E80-945F92CB15D3}"/>
                </a:ext>
              </a:extLst>
            </p:cNvPr>
            <p:cNvCxnSpPr>
              <a:cxnSpLocks/>
              <a:stCxn id="13" idx="2"/>
              <a:endCxn id="17" idx="0"/>
            </p:cNvCxnSpPr>
            <p:nvPr/>
          </p:nvCxnSpPr>
          <p:spPr>
            <a:xfrm>
              <a:off x="3903630" y="3431135"/>
              <a:ext cx="736" cy="342381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그림 40" descr="실내, 건물, 앉아있는, 전면이(가) 표시된 사진&#10;&#10;자동 생성된 설명">
            <a:extLst>
              <a:ext uri="{FF2B5EF4-FFF2-40B4-BE49-F238E27FC236}">
                <a16:creationId xmlns:a16="http://schemas.microsoft.com/office/drawing/2014/main" id="{29F621DF-747D-4086-A0DB-A136EC408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867" y="3208140"/>
            <a:ext cx="4862806" cy="30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671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10" y="976279"/>
            <a:ext cx="362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Destroy Object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3264359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49161" y="2030399"/>
            <a:ext cx="2910277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dirty="0">
                <a:solidFill>
                  <a:srgbClr val="1D1D1D"/>
                </a:solidFill>
                <a:ea typeface="KoPub돋움체 Light"/>
              </a:rPr>
              <a:t>Mesh Slicing</a:t>
            </a:r>
            <a:r>
              <a:rPr lang="ko-KR" altLang="en-US" dirty="0">
                <a:solidFill>
                  <a:srgbClr val="1D1D1D"/>
                </a:solidFill>
                <a:ea typeface="KoPub돋움체 Light"/>
              </a:rPr>
              <a:t>을 통한 </a:t>
            </a:r>
            <a:r>
              <a:rPr lang="en-US" altLang="ko-KR" dirty="0">
                <a:solidFill>
                  <a:srgbClr val="1D1D1D"/>
                </a:solidFill>
                <a:ea typeface="KoPub돋움체 Light"/>
              </a:rPr>
              <a:t>Sub Part</a:t>
            </a:r>
            <a:r>
              <a:rPr lang="ko-KR" altLang="en-US" dirty="0">
                <a:solidFill>
                  <a:srgbClr val="1D1D1D"/>
                </a:solidFill>
                <a:ea typeface="KoPub돋움체 Light"/>
              </a:rPr>
              <a:t> </a:t>
            </a:r>
            <a:r>
              <a:rPr lang="en-US" altLang="ko-KR" dirty="0">
                <a:solidFill>
                  <a:srgbClr val="1D1D1D"/>
                </a:solidFill>
                <a:ea typeface="KoPub돋움체 Light"/>
              </a:rPr>
              <a:t>Mesh Gen </a:t>
            </a:r>
            <a:r>
              <a:rPr lang="ko-KR" altLang="en-US" dirty="0">
                <a:solidFill>
                  <a:srgbClr val="1D1D1D"/>
                </a:solidFill>
                <a:ea typeface="KoPub돋움체 Light"/>
              </a:rPr>
              <a:t>구현</a:t>
            </a:r>
            <a:endParaRPr lang="ko-KR" altLang="en-US" dirty="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BF60789-28EF-481A-9BC7-47F423F76EC2}"/>
              </a:ext>
            </a:extLst>
          </p:cNvPr>
          <p:cNvSpPr/>
          <p:nvPr/>
        </p:nvSpPr>
        <p:spPr>
          <a:xfrm>
            <a:off x="2024573" y="2837390"/>
            <a:ext cx="3804616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639BB7-DA27-4C48-B173-4C21BE01A526}"/>
              </a:ext>
            </a:extLst>
          </p:cNvPr>
          <p:cNvSpPr/>
          <p:nvPr/>
        </p:nvSpPr>
        <p:spPr>
          <a:xfrm>
            <a:off x="2023636" y="3308585"/>
            <a:ext cx="3805664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37C941-01E7-4031-964A-584481D59B0C}"/>
              </a:ext>
            </a:extLst>
          </p:cNvPr>
          <p:cNvSpPr txBox="1"/>
          <p:nvPr/>
        </p:nvSpPr>
        <p:spPr>
          <a:xfrm>
            <a:off x="2025981" y="2867040"/>
            <a:ext cx="3802928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Triangle</a:t>
            </a:r>
            <a:r>
              <a:rPr lang="ko-KR" altLang="en-US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Slicing</a:t>
            </a:r>
            <a:endParaRPr lang="ko-KR" altLang="en-US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D5B8A8-9CF7-497C-BEBF-FCE0D5D04B7B}"/>
              </a:ext>
            </a:extLst>
          </p:cNvPr>
          <p:cNvSpPr txBox="1"/>
          <p:nvPr/>
        </p:nvSpPr>
        <p:spPr>
          <a:xfrm>
            <a:off x="2023636" y="3348410"/>
            <a:ext cx="380566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Mesh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의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Triangle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과 임의의 평면과의</a:t>
            </a:r>
            <a:endParaRPr lang="en-US" altLang="ko-KR" sz="12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교차판정을 통한 또다른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Triangle 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생성</a:t>
            </a:r>
            <a:endParaRPr lang="en-US" altLang="ko-KR" sz="12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생성된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Triangle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들을 기준으로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Sub Part Mesh 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생성</a:t>
            </a: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64938328-5625-4725-AF62-F87A0E0C1BD9}"/>
              </a:ext>
            </a:extLst>
          </p:cNvPr>
          <p:cNvSpPr/>
          <p:nvPr/>
        </p:nvSpPr>
        <p:spPr>
          <a:xfrm>
            <a:off x="2685133" y="4252325"/>
            <a:ext cx="2600867" cy="2242127"/>
          </a:xfrm>
          <a:prstGeom prst="triangl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27DB715-1118-45F7-86B0-94BDE59303FA}"/>
              </a:ext>
            </a:extLst>
          </p:cNvPr>
          <p:cNvSpPr/>
          <p:nvPr/>
        </p:nvSpPr>
        <p:spPr>
          <a:xfrm>
            <a:off x="3873712" y="4148863"/>
            <a:ext cx="223708" cy="18472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5752A6F-4265-4D7E-BCA6-7102BC12B72E}"/>
              </a:ext>
            </a:extLst>
          </p:cNvPr>
          <p:cNvSpPr/>
          <p:nvPr/>
        </p:nvSpPr>
        <p:spPr>
          <a:xfrm>
            <a:off x="5193639" y="6413192"/>
            <a:ext cx="184722" cy="18472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97AC2D6-FF6F-4448-956D-6A8C11496AE5}"/>
              </a:ext>
            </a:extLst>
          </p:cNvPr>
          <p:cNvSpPr/>
          <p:nvPr/>
        </p:nvSpPr>
        <p:spPr>
          <a:xfrm>
            <a:off x="2592772" y="6413192"/>
            <a:ext cx="184722" cy="184722"/>
          </a:xfrm>
          <a:prstGeom prst="ellipse">
            <a:avLst/>
          </a:prstGeom>
          <a:solidFill>
            <a:srgbClr val="FFC000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9D5545D-909E-4D14-991B-7C92D7BC9BE5}"/>
              </a:ext>
            </a:extLst>
          </p:cNvPr>
          <p:cNvCxnSpPr>
            <a:cxnSpLocks/>
          </p:cNvCxnSpPr>
          <p:nvPr/>
        </p:nvCxnSpPr>
        <p:spPr>
          <a:xfrm>
            <a:off x="3080135" y="4933363"/>
            <a:ext cx="1171194" cy="201930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DC6366A2-1DA8-49CC-9EA6-12A0954C9448}"/>
              </a:ext>
            </a:extLst>
          </p:cNvPr>
          <p:cNvSpPr/>
          <p:nvPr/>
        </p:nvSpPr>
        <p:spPr>
          <a:xfrm>
            <a:off x="3893205" y="6413192"/>
            <a:ext cx="184722" cy="184722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BBCC9A0-3BBE-462B-9A35-75924F9CE316}"/>
              </a:ext>
            </a:extLst>
          </p:cNvPr>
          <p:cNvSpPr/>
          <p:nvPr/>
        </p:nvSpPr>
        <p:spPr>
          <a:xfrm>
            <a:off x="3255712" y="5282009"/>
            <a:ext cx="184722" cy="184722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4305C5F-5A32-4B05-AD30-35C2F1AAB693}"/>
              </a:ext>
            </a:extLst>
          </p:cNvPr>
          <p:cNvCxnSpPr>
            <a:cxnSpLocks/>
          </p:cNvCxnSpPr>
          <p:nvPr/>
        </p:nvCxnSpPr>
        <p:spPr>
          <a:xfrm flipV="1">
            <a:off x="2620678" y="5421146"/>
            <a:ext cx="506574" cy="839236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0882354-99B2-43E8-9566-D3F9E83CF7C1}"/>
              </a:ext>
            </a:extLst>
          </p:cNvPr>
          <p:cNvCxnSpPr>
            <a:cxnSpLocks/>
          </p:cNvCxnSpPr>
          <p:nvPr/>
        </p:nvCxnSpPr>
        <p:spPr>
          <a:xfrm>
            <a:off x="2835865" y="6664317"/>
            <a:ext cx="1043182" cy="0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3B6B14A-5977-49CF-B1F0-448CCDDDBCB2}"/>
              </a:ext>
            </a:extLst>
          </p:cNvPr>
          <p:cNvSpPr txBox="1"/>
          <p:nvPr/>
        </p:nvSpPr>
        <p:spPr>
          <a:xfrm>
            <a:off x="1681112" y="4585921"/>
            <a:ext cx="1823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Plan.Raycast</a:t>
            </a:r>
            <a:r>
              <a:rPr lang="en-US" altLang="ko-KR" dirty="0">
                <a:solidFill>
                  <a:schemeClr val="bg1"/>
                </a:solidFill>
              </a:rPr>
              <a:t>(…);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EF3D0E-2D50-4E32-A75F-371B54C9D65C}"/>
              </a:ext>
            </a:extLst>
          </p:cNvPr>
          <p:cNvSpPr txBox="1"/>
          <p:nvPr/>
        </p:nvSpPr>
        <p:spPr>
          <a:xfrm>
            <a:off x="1378643" y="6320887"/>
            <a:ext cx="12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PivotPoint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91D6EC-65D1-45F3-9007-AA58B4DA6DBB}"/>
              </a:ext>
            </a:extLst>
          </p:cNvPr>
          <p:cNvSpPr txBox="1"/>
          <p:nvPr/>
        </p:nvSpPr>
        <p:spPr>
          <a:xfrm>
            <a:off x="3583959" y="4298113"/>
            <a:ext cx="840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Point1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958D1D-4D14-42EA-A55B-CAA2E6ADB04B}"/>
              </a:ext>
            </a:extLst>
          </p:cNvPr>
          <p:cNvSpPr txBox="1"/>
          <p:nvPr/>
        </p:nvSpPr>
        <p:spPr>
          <a:xfrm>
            <a:off x="4840323" y="6075716"/>
            <a:ext cx="840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Point2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1" name="그림 10" descr="실내, 캐비닛, 앉아있는, 자동차이(가) 표시된 사진&#10;&#10;자동 생성된 설명">
            <a:extLst>
              <a:ext uri="{FF2B5EF4-FFF2-40B4-BE49-F238E27FC236}">
                <a16:creationId xmlns:a16="http://schemas.microsoft.com/office/drawing/2014/main" id="{C5F133F2-85ED-4238-874D-74C37A4ECD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440" y="2573038"/>
            <a:ext cx="4500562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86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10" y="976279"/>
            <a:ext cx="362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Destroy Object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3286147-E439-420D-A191-14A4223C8389}"/>
              </a:ext>
            </a:extLst>
          </p:cNvPr>
          <p:cNvGrpSpPr/>
          <p:nvPr/>
        </p:nvGrpSpPr>
        <p:grpSpPr>
          <a:xfrm>
            <a:off x="2209241" y="1848492"/>
            <a:ext cx="2182620" cy="1669774"/>
            <a:chOff x="1762638" y="1683824"/>
            <a:chExt cx="3664947" cy="2803800"/>
          </a:xfrm>
        </p:grpSpPr>
        <p:sp>
          <p:nvSpPr>
            <p:cNvPr id="2" name="이등변 삼각형 1">
              <a:extLst>
                <a:ext uri="{FF2B5EF4-FFF2-40B4-BE49-F238E27FC236}">
                  <a16:creationId xmlns:a16="http://schemas.microsoft.com/office/drawing/2014/main" id="{64938328-5625-4725-AF62-F87A0E0C1BD9}"/>
                </a:ext>
              </a:extLst>
            </p:cNvPr>
            <p:cNvSpPr/>
            <p:nvPr/>
          </p:nvSpPr>
          <p:spPr>
            <a:xfrm>
              <a:off x="2362826" y="1787286"/>
              <a:ext cx="2600867" cy="2242127"/>
            </a:xfrm>
            <a:prstGeom prst="triangl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927DB715-1118-45F7-86B0-94BDE59303FA}"/>
                </a:ext>
              </a:extLst>
            </p:cNvPr>
            <p:cNvSpPr/>
            <p:nvPr/>
          </p:nvSpPr>
          <p:spPr>
            <a:xfrm>
              <a:off x="3551405" y="1683824"/>
              <a:ext cx="223708" cy="1847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5752A6F-4265-4D7E-BCA6-7102BC12B72E}"/>
                </a:ext>
              </a:extLst>
            </p:cNvPr>
            <p:cNvSpPr/>
            <p:nvPr/>
          </p:nvSpPr>
          <p:spPr>
            <a:xfrm>
              <a:off x="4871332" y="3948153"/>
              <a:ext cx="184722" cy="1847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897AC2D6-FF6F-4448-956D-6A8C11496AE5}"/>
                </a:ext>
              </a:extLst>
            </p:cNvPr>
            <p:cNvSpPr/>
            <p:nvPr/>
          </p:nvSpPr>
          <p:spPr>
            <a:xfrm>
              <a:off x="2270465" y="3948153"/>
              <a:ext cx="184722" cy="184722"/>
            </a:xfrm>
            <a:prstGeom prst="ellipse">
              <a:avLst/>
            </a:prstGeom>
            <a:solidFill>
              <a:srgbClr val="FFC000"/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69D5545D-909E-4D14-991B-7C92D7BC9BE5}"/>
                </a:ext>
              </a:extLst>
            </p:cNvPr>
            <p:cNvCxnSpPr>
              <a:cxnSpLocks/>
            </p:cNvCxnSpPr>
            <p:nvPr/>
          </p:nvCxnSpPr>
          <p:spPr>
            <a:xfrm>
              <a:off x="2757828" y="2468324"/>
              <a:ext cx="1171194" cy="2019300"/>
            </a:xfrm>
            <a:prstGeom prst="line">
              <a:avLst/>
            </a:prstGeom>
            <a:ln w="57150">
              <a:solidFill>
                <a:schemeClr val="bg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DC6366A2-1DA8-49CC-9EA6-12A0954C9448}"/>
                </a:ext>
              </a:extLst>
            </p:cNvPr>
            <p:cNvSpPr/>
            <p:nvPr/>
          </p:nvSpPr>
          <p:spPr>
            <a:xfrm>
              <a:off x="3570898" y="3948153"/>
              <a:ext cx="184722" cy="184722"/>
            </a:xfrm>
            <a:prstGeom prst="ellipse">
              <a:avLst/>
            </a:prstGeom>
            <a:solidFill>
              <a:srgbClr val="C13131"/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9BBCC9A0-3BBE-462B-9A35-75924F9CE316}"/>
                </a:ext>
              </a:extLst>
            </p:cNvPr>
            <p:cNvSpPr/>
            <p:nvPr/>
          </p:nvSpPr>
          <p:spPr>
            <a:xfrm>
              <a:off x="2933405" y="2816970"/>
              <a:ext cx="184722" cy="184722"/>
            </a:xfrm>
            <a:prstGeom prst="ellipse">
              <a:avLst/>
            </a:prstGeom>
            <a:solidFill>
              <a:srgbClr val="C13131"/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84305C5F-5A32-4B05-AD30-35C2F1AAB6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8371" y="2956107"/>
              <a:ext cx="506574" cy="839236"/>
            </a:xfrm>
            <a:prstGeom prst="straightConnector1">
              <a:avLst/>
            </a:prstGeom>
            <a:ln w="57150">
              <a:solidFill>
                <a:schemeClr val="bg1">
                  <a:lumMod val="9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50882354-99B2-43E8-9566-D3F9E83CF7C1}"/>
                </a:ext>
              </a:extLst>
            </p:cNvPr>
            <p:cNvCxnSpPr>
              <a:cxnSpLocks/>
            </p:cNvCxnSpPr>
            <p:nvPr/>
          </p:nvCxnSpPr>
          <p:spPr>
            <a:xfrm>
              <a:off x="2513558" y="4199278"/>
              <a:ext cx="1043182" cy="0"/>
            </a:xfrm>
            <a:prstGeom prst="straightConnector1">
              <a:avLst/>
            </a:prstGeom>
            <a:ln w="57150">
              <a:solidFill>
                <a:schemeClr val="bg1">
                  <a:lumMod val="9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9EF3D0E-2D50-4E32-A75F-371B54C9D65C}"/>
                </a:ext>
              </a:extLst>
            </p:cNvPr>
            <p:cNvSpPr txBox="1"/>
            <p:nvPr/>
          </p:nvSpPr>
          <p:spPr>
            <a:xfrm>
              <a:off x="1762638" y="3681038"/>
              <a:ext cx="1303314" cy="413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err="1">
                  <a:solidFill>
                    <a:schemeClr val="bg1"/>
                  </a:solidFill>
                </a:rPr>
                <a:t>PivotPoint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091D6EC-65D1-45F3-9007-AA58B4DA6DBB}"/>
                </a:ext>
              </a:extLst>
            </p:cNvPr>
            <p:cNvSpPr txBox="1"/>
            <p:nvPr/>
          </p:nvSpPr>
          <p:spPr>
            <a:xfrm>
              <a:off x="3224075" y="1783708"/>
              <a:ext cx="934553" cy="413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/>
                  </a:solidFill>
                </a:rPr>
                <a:t>Point1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F958D1D-4D14-42EA-A55B-CAA2E6ADB04B}"/>
                </a:ext>
              </a:extLst>
            </p:cNvPr>
            <p:cNvSpPr txBox="1"/>
            <p:nvPr/>
          </p:nvSpPr>
          <p:spPr>
            <a:xfrm>
              <a:off x="4493032" y="3627072"/>
              <a:ext cx="934553" cy="413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/>
                  </a:solidFill>
                </a:rPr>
                <a:t>Point2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DD1BF546-F4D1-4862-AE8B-90E1D32D8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459" y="0"/>
            <a:ext cx="4805606" cy="6858000"/>
          </a:xfrm>
          <a:prstGeom prst="rect">
            <a:avLst/>
          </a:prstGeom>
        </p:spPr>
      </p:pic>
      <p:sp>
        <p:nvSpPr>
          <p:cNvPr id="55" name="사다리꼴 54">
            <a:extLst>
              <a:ext uri="{FF2B5EF4-FFF2-40B4-BE49-F238E27FC236}">
                <a16:creationId xmlns:a16="http://schemas.microsoft.com/office/drawing/2014/main" id="{21961095-D9F0-4E66-8E3C-5AB85E058F3E}"/>
              </a:ext>
            </a:extLst>
          </p:cNvPr>
          <p:cNvSpPr/>
          <p:nvPr/>
        </p:nvSpPr>
        <p:spPr>
          <a:xfrm rot="14392790">
            <a:off x="1551743" y="4885507"/>
            <a:ext cx="1558556" cy="637565"/>
          </a:xfrm>
          <a:prstGeom prst="trapezoid">
            <a:avLst>
              <a:gd name="adj" fmla="val 58032"/>
            </a:avLst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08D3C7C-E405-4311-BECD-DCFD8C30D029}"/>
              </a:ext>
            </a:extLst>
          </p:cNvPr>
          <p:cNvSpPr/>
          <p:nvPr/>
        </p:nvSpPr>
        <p:spPr>
          <a:xfrm>
            <a:off x="2157183" y="4317908"/>
            <a:ext cx="133227" cy="11000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1A04AC6-65BE-45C8-8DC9-CA5A2EC56FFB}"/>
              </a:ext>
            </a:extLst>
          </p:cNvPr>
          <p:cNvSpPr/>
          <p:nvPr/>
        </p:nvSpPr>
        <p:spPr>
          <a:xfrm>
            <a:off x="2943251" y="5666406"/>
            <a:ext cx="110009" cy="11000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A339E572-3ED3-4D9B-8438-CAE46F40395F}"/>
              </a:ext>
            </a:extLst>
          </p:cNvPr>
          <p:cNvSpPr/>
          <p:nvPr/>
        </p:nvSpPr>
        <p:spPr>
          <a:xfrm>
            <a:off x="2168792" y="5666406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E1E2068A-8B08-4D83-B3B1-4665D6023D3E}"/>
              </a:ext>
            </a:extLst>
          </p:cNvPr>
          <p:cNvSpPr/>
          <p:nvPr/>
        </p:nvSpPr>
        <p:spPr>
          <a:xfrm>
            <a:off x="1789140" y="4992741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E8F11DFF-54A4-420B-9947-C88DCDEE8C22}"/>
              </a:ext>
            </a:extLst>
          </p:cNvPr>
          <p:cNvSpPr/>
          <p:nvPr/>
        </p:nvSpPr>
        <p:spPr>
          <a:xfrm>
            <a:off x="1190093" y="5164754"/>
            <a:ext cx="820774" cy="707564"/>
          </a:xfrm>
          <a:prstGeom prst="triangl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A9AC2EF1-A886-4AD9-A92C-97347462A4BC}"/>
              </a:ext>
            </a:extLst>
          </p:cNvPr>
          <p:cNvSpPr/>
          <p:nvPr/>
        </p:nvSpPr>
        <p:spPr>
          <a:xfrm>
            <a:off x="1143957" y="5824397"/>
            <a:ext cx="110009" cy="110009"/>
          </a:xfrm>
          <a:prstGeom prst="ellipse">
            <a:avLst/>
          </a:prstGeom>
          <a:solidFill>
            <a:srgbClr val="FFC000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185950DB-3F48-495F-B288-1617353DDDFF}"/>
              </a:ext>
            </a:extLst>
          </p:cNvPr>
          <p:cNvSpPr/>
          <p:nvPr/>
        </p:nvSpPr>
        <p:spPr>
          <a:xfrm>
            <a:off x="1956520" y="5824397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169B27CB-66FB-4A3B-8AD2-EEF08B5BFE55}"/>
              </a:ext>
            </a:extLst>
          </p:cNvPr>
          <p:cNvSpPr/>
          <p:nvPr/>
        </p:nvSpPr>
        <p:spPr>
          <a:xfrm>
            <a:off x="1545475" y="5102750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6498517-118C-4C82-81A1-E40E40E395F6}"/>
              </a:ext>
            </a:extLst>
          </p:cNvPr>
          <p:cNvSpPr txBox="1"/>
          <p:nvPr/>
        </p:nvSpPr>
        <p:spPr>
          <a:xfrm>
            <a:off x="989952" y="3774802"/>
            <a:ext cx="21531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Case1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(</a:t>
            </a:r>
            <a:r>
              <a:rPr lang="en-US" altLang="ko-KR" sz="1000" dirty="0" err="1">
                <a:solidFill>
                  <a:schemeClr val="bg1"/>
                </a:solidFill>
              </a:rPr>
              <a:t>includeOriginVertexCount</a:t>
            </a:r>
            <a:r>
              <a:rPr lang="en-US" altLang="ko-KR" sz="1000" dirty="0">
                <a:solidFill>
                  <a:schemeClr val="bg1"/>
                </a:solidFill>
              </a:rPr>
              <a:t> == 1)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FAA2008B-F4D3-4B8E-A8BD-430ACD6E16F9}"/>
              </a:ext>
            </a:extLst>
          </p:cNvPr>
          <p:cNvGrpSpPr/>
          <p:nvPr/>
        </p:nvGrpSpPr>
        <p:grpSpPr>
          <a:xfrm>
            <a:off x="3517569" y="3780829"/>
            <a:ext cx="2179295" cy="2767850"/>
            <a:chOff x="4100485" y="3351555"/>
            <a:chExt cx="2179295" cy="2767850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9E624534-060E-4AE2-8D17-7E2B094713E7}"/>
                </a:ext>
              </a:extLst>
            </p:cNvPr>
            <p:cNvGrpSpPr/>
            <p:nvPr/>
          </p:nvGrpSpPr>
          <p:grpSpPr>
            <a:xfrm rot="14345856">
              <a:off x="3978663" y="4331924"/>
              <a:ext cx="1909303" cy="1665660"/>
              <a:chOff x="4108010" y="3871887"/>
              <a:chExt cx="1909303" cy="1665660"/>
            </a:xfrm>
          </p:grpSpPr>
          <p:sp>
            <p:nvSpPr>
              <p:cNvPr id="91" name="사다리꼴 90">
                <a:extLst>
                  <a:ext uri="{FF2B5EF4-FFF2-40B4-BE49-F238E27FC236}">
                    <a16:creationId xmlns:a16="http://schemas.microsoft.com/office/drawing/2014/main" id="{25FA0822-5584-4D6D-90D6-F8A244195974}"/>
                  </a:ext>
                </a:extLst>
              </p:cNvPr>
              <p:cNvSpPr/>
              <p:nvPr/>
            </p:nvSpPr>
            <p:spPr>
              <a:xfrm rot="14392790">
                <a:off x="4515796" y="4439486"/>
                <a:ext cx="1558556" cy="637565"/>
              </a:xfrm>
              <a:prstGeom prst="trapezoid">
                <a:avLst>
                  <a:gd name="adj" fmla="val 58032"/>
                </a:avLst>
              </a:prstGeom>
              <a:noFill/>
              <a:ln w="508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03ABBCB1-836A-4C62-8FEA-D6740A77D0B6}"/>
                  </a:ext>
                </a:extLst>
              </p:cNvPr>
              <p:cNvSpPr/>
              <p:nvPr/>
            </p:nvSpPr>
            <p:spPr>
              <a:xfrm>
                <a:off x="5121236" y="3871887"/>
                <a:ext cx="133227" cy="110009"/>
              </a:xfrm>
              <a:prstGeom prst="ellipse">
                <a:avLst/>
              </a:prstGeom>
              <a:solidFill>
                <a:srgbClr val="FFC000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C55567F0-C583-4296-8E25-99E98023F785}"/>
                  </a:ext>
                </a:extLst>
              </p:cNvPr>
              <p:cNvSpPr/>
              <p:nvPr/>
            </p:nvSpPr>
            <p:spPr>
              <a:xfrm>
                <a:off x="5907304" y="5220385"/>
                <a:ext cx="110009" cy="11000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EB311965-5C86-4229-BDDE-1FA370C273B8}"/>
                  </a:ext>
                </a:extLst>
              </p:cNvPr>
              <p:cNvSpPr/>
              <p:nvPr/>
            </p:nvSpPr>
            <p:spPr>
              <a:xfrm>
                <a:off x="5132845" y="5220385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3C128F7C-A040-41DB-BC6C-743FC95B2A7D}"/>
                  </a:ext>
                </a:extLst>
              </p:cNvPr>
              <p:cNvSpPr/>
              <p:nvPr/>
            </p:nvSpPr>
            <p:spPr>
              <a:xfrm>
                <a:off x="4753193" y="4546720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6" name="이등변 삼각형 95">
                <a:extLst>
                  <a:ext uri="{FF2B5EF4-FFF2-40B4-BE49-F238E27FC236}">
                    <a16:creationId xmlns:a16="http://schemas.microsoft.com/office/drawing/2014/main" id="{88994D55-7A25-4D36-ACEB-46BA97C3D67D}"/>
                  </a:ext>
                </a:extLst>
              </p:cNvPr>
              <p:cNvSpPr/>
              <p:nvPr/>
            </p:nvSpPr>
            <p:spPr>
              <a:xfrm>
                <a:off x="4154146" y="4718733"/>
                <a:ext cx="820774" cy="707564"/>
              </a:xfrm>
              <a:prstGeom prst="triangle">
                <a:avLst/>
              </a:prstGeom>
              <a:noFill/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35356199-61D1-49C6-89E2-A55F2C6D6ED0}"/>
                  </a:ext>
                </a:extLst>
              </p:cNvPr>
              <p:cNvSpPr/>
              <p:nvPr/>
            </p:nvSpPr>
            <p:spPr>
              <a:xfrm>
                <a:off x="4108010" y="5378376"/>
                <a:ext cx="110009" cy="110009"/>
              </a:xfrm>
              <a:prstGeom prst="ellipse">
                <a:avLst/>
              </a:prstGeom>
              <a:solidFill>
                <a:srgbClr val="F2F2F2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838B7B29-2F4F-4725-BD92-C37ED11B843C}"/>
                  </a:ext>
                </a:extLst>
              </p:cNvPr>
              <p:cNvSpPr/>
              <p:nvPr/>
            </p:nvSpPr>
            <p:spPr>
              <a:xfrm>
                <a:off x="4920573" y="5378376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098A6DA5-4602-4D52-B53E-4FBF37BD2E5F}"/>
                  </a:ext>
                </a:extLst>
              </p:cNvPr>
              <p:cNvSpPr/>
              <p:nvPr/>
            </p:nvSpPr>
            <p:spPr>
              <a:xfrm>
                <a:off x="4509528" y="4656729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</p:grp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80735777-C039-40FE-A855-B46E774DE985}"/>
                </a:ext>
              </a:extLst>
            </p:cNvPr>
            <p:cNvSpPr txBox="1"/>
            <p:nvPr/>
          </p:nvSpPr>
          <p:spPr>
            <a:xfrm>
              <a:off x="4181129" y="3351555"/>
              <a:ext cx="2098651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</a:rPr>
                <a:t>Case2</a:t>
              </a:r>
            </a:p>
            <a:p>
              <a:pPr algn="ctr"/>
              <a:r>
                <a:rPr lang="en-US" altLang="ko-KR" sz="1000" dirty="0">
                  <a:solidFill>
                    <a:schemeClr val="bg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includeOriginVertexCount</a:t>
              </a:r>
              <a:r>
                <a:rPr lang="en-US" altLang="ko-KR" sz="1000" dirty="0">
                  <a:solidFill>
                    <a:schemeClr val="bg1"/>
                  </a:solidFill>
                </a:rPr>
                <a:t> == 2)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5617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506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/>
              </a:rPr>
              <a:t>02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Visual &amp; Sound Effects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5060023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89494" y="2098880"/>
            <a:ext cx="4814483" cy="4001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lvl="0">
              <a:defRPr/>
            </a:pPr>
            <a:r>
              <a:rPr lang="en-US" altLang="ko-KR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Audio Mixer</a:t>
            </a: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를 통한 </a:t>
            </a:r>
            <a:r>
              <a:rPr lang="en-US" altLang="ko-KR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Audio</a:t>
            </a: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 </a:t>
            </a:r>
            <a:r>
              <a:rPr lang="en-US" altLang="ko-KR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Mixing </a:t>
            </a:r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구현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521832" y="4547656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2520986" y="5018851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523093" y="4577306"/>
            <a:ext cx="3140186" cy="4001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2000">
                <a:solidFill>
                  <a:schemeClr val="bg1"/>
                </a:solidFill>
                <a:ea typeface="KoPub돋움체 Bold"/>
              </a:rPr>
              <a:t>Audio Mixer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520986" y="5127859"/>
            <a:ext cx="3142446" cy="5135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옵션 팝업 시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Lowpass filter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를 통한</a:t>
            </a:r>
          </a:p>
          <a:p>
            <a:pPr algn="ctr">
              <a:defRPr/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소리 변화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2520986" y="3011355"/>
            <a:ext cx="3140186" cy="38716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en-US" altLang="ko-KR" sz="2000">
                <a:solidFill>
                  <a:schemeClr val="bg1"/>
                </a:solidFill>
                <a:ea typeface="KoPub돋움체 Bold"/>
              </a:rPr>
              <a:t>Reverb Zone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518879" y="3642524"/>
            <a:ext cx="3142446" cy="30777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algn="ctr">
              <a:defRPr/>
            </a:pPr>
            <a:r>
              <a:rPr lang="ko-KR" altLang="en-US" sz="1400">
                <a:solidFill>
                  <a:srgbClr val="1D1D1D"/>
                </a:solidFill>
                <a:ea typeface="KoPub돋움체 Light"/>
              </a:rPr>
              <a:t>리버브 효과를 사용한 공간감 적용</a:t>
            </a:r>
          </a:p>
        </p:txBody>
      </p:sp>
      <p:pic>
        <p:nvPicPr>
          <p:cNvPr id="52" name="그림 5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376146" y="2996690"/>
            <a:ext cx="3478374" cy="27010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579</Words>
  <Application>Microsoft Office PowerPoint</Application>
  <PresentationFormat>와이드스크린</PresentationFormat>
  <Paragraphs>182</Paragraphs>
  <Slides>22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크레벅스</dc:creator>
  <cp:lastModifiedBy>정 명준</cp:lastModifiedBy>
  <cp:revision>184</cp:revision>
  <dcterms:created xsi:type="dcterms:W3CDTF">2017-12-29T01:13:06Z</dcterms:created>
  <dcterms:modified xsi:type="dcterms:W3CDTF">2020-12-14T10:17:41Z</dcterms:modified>
</cp:coreProperties>
</file>

<file path=docProps/thumbnail.jpeg>
</file>